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88" r:id="rId2"/>
    <p:sldId id="489" r:id="rId3"/>
    <p:sldId id="259" r:id="rId4"/>
    <p:sldId id="371"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460" r:id="rId33"/>
    <p:sldId id="462" r:id="rId34"/>
    <p:sldId id="461" r:id="rId35"/>
    <p:sldId id="4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DC1F9-EB2E-4409-9CDA-3A633FE8DAE7}" v="7" dt="2023-04-18T15:35:45.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17DDC1F9-EB2E-4409-9CDA-3A633FE8DAE7}"/>
    <pc:docChg chg="addSld delSld modSld">
      <pc:chgData name="Md ahmed ali Khan" userId="08dcc134e75ba06d" providerId="LiveId" clId="{17DDC1F9-EB2E-4409-9CDA-3A633FE8DAE7}" dt="2023-04-18T15:36:55.260" v="230" actId="20577"/>
      <pc:docMkLst>
        <pc:docMk/>
      </pc:docMkLst>
      <pc:sldChg chg="del">
        <pc:chgData name="Md ahmed ali Khan" userId="08dcc134e75ba06d" providerId="LiveId" clId="{17DDC1F9-EB2E-4409-9CDA-3A633FE8DAE7}" dt="2023-04-18T15:31:23.922" v="1" actId="47"/>
        <pc:sldMkLst>
          <pc:docMk/>
          <pc:sldMk cId="1307440379" sldId="257"/>
        </pc:sldMkLst>
      </pc:sldChg>
      <pc:sldChg chg="addSp modSp add mod">
        <pc:chgData name="Md ahmed ali Khan" userId="08dcc134e75ba06d" providerId="LiveId" clId="{17DDC1F9-EB2E-4409-9CDA-3A633FE8DAE7}" dt="2023-04-18T15:34:46.827" v="139" actId="255"/>
        <pc:sldMkLst>
          <pc:docMk/>
          <pc:sldMk cId="0" sldId="259"/>
        </pc:sldMkLst>
        <pc:spChg chg="add mod">
          <ac:chgData name="Md ahmed ali Khan" userId="08dcc134e75ba06d" providerId="LiveId" clId="{17DDC1F9-EB2E-4409-9CDA-3A633FE8DAE7}" dt="2023-04-18T15:34:46.827" v="139" actId="255"/>
          <ac:spMkLst>
            <pc:docMk/>
            <pc:sldMk cId="0" sldId="259"/>
            <ac:spMk id="2" creationId="{729E5C96-C06F-87C6-0432-2ED7BEDDEB45}"/>
          </ac:spMkLst>
        </pc:spChg>
        <pc:spChg chg="mod">
          <ac:chgData name="Md ahmed ali Khan" userId="08dcc134e75ba06d" providerId="LiveId" clId="{17DDC1F9-EB2E-4409-9CDA-3A633FE8DAE7}" dt="2023-04-18T15:34:31.182" v="136" actId="14100"/>
          <ac:spMkLst>
            <pc:docMk/>
            <pc:sldMk cId="0" sldId="259"/>
            <ac:spMk id="1048594" creationId="{00000000-0000-0000-0000-000000000000}"/>
          </ac:spMkLst>
        </pc:spChg>
      </pc:sldChg>
      <pc:sldChg chg="del">
        <pc:chgData name="Md ahmed ali Khan" userId="08dcc134e75ba06d" providerId="LiveId" clId="{17DDC1F9-EB2E-4409-9CDA-3A633FE8DAE7}" dt="2023-04-18T15:31:42.035" v="3" actId="47"/>
        <pc:sldMkLst>
          <pc:docMk/>
          <pc:sldMk cId="3994717819" sldId="259"/>
        </pc:sldMkLst>
      </pc:sldChg>
      <pc:sldChg chg="add del">
        <pc:chgData name="Md ahmed ali Khan" userId="08dcc134e75ba06d" providerId="LiveId" clId="{17DDC1F9-EB2E-4409-9CDA-3A633FE8DAE7}" dt="2023-04-18T15:35:45.265" v="143"/>
        <pc:sldMkLst>
          <pc:docMk/>
          <pc:sldMk cId="0" sldId="460"/>
        </pc:sldMkLst>
      </pc:sldChg>
      <pc:sldChg chg="add del">
        <pc:chgData name="Md ahmed ali Khan" userId="08dcc134e75ba06d" providerId="LiveId" clId="{17DDC1F9-EB2E-4409-9CDA-3A633FE8DAE7}" dt="2023-04-18T15:35:45.265" v="143"/>
        <pc:sldMkLst>
          <pc:docMk/>
          <pc:sldMk cId="0" sldId="461"/>
        </pc:sldMkLst>
      </pc:sldChg>
      <pc:sldChg chg="modSp add del mod">
        <pc:chgData name="Md ahmed ali Khan" userId="08dcc134e75ba06d" providerId="LiveId" clId="{17DDC1F9-EB2E-4409-9CDA-3A633FE8DAE7}" dt="2023-04-18T15:36:55.260" v="230" actId="20577"/>
        <pc:sldMkLst>
          <pc:docMk/>
          <pc:sldMk cId="468582345" sldId="462"/>
        </pc:sldMkLst>
        <pc:spChg chg="mod">
          <ac:chgData name="Md ahmed ali Khan" userId="08dcc134e75ba06d" providerId="LiveId" clId="{17DDC1F9-EB2E-4409-9CDA-3A633FE8DAE7}" dt="2023-04-18T15:36:55.260" v="230" actId="20577"/>
          <ac:spMkLst>
            <pc:docMk/>
            <pc:sldMk cId="468582345" sldId="462"/>
            <ac:spMk id="3" creationId="{2434C39B-E17E-33DD-9927-6F5EA7A8FAF1}"/>
          </ac:spMkLst>
        </pc:spChg>
      </pc:sldChg>
      <pc:sldChg chg="add del">
        <pc:chgData name="Md ahmed ali Khan" userId="08dcc134e75ba06d" providerId="LiveId" clId="{17DDC1F9-EB2E-4409-9CDA-3A633FE8DAE7}" dt="2023-04-18T15:35:45.265" v="143"/>
        <pc:sldMkLst>
          <pc:docMk/>
          <pc:sldMk cId="3713420136" sldId="463"/>
        </pc:sldMkLst>
      </pc:sldChg>
      <pc:sldChg chg="del">
        <pc:chgData name="Md ahmed ali Khan" userId="08dcc134e75ba06d" providerId="LiveId" clId="{17DDC1F9-EB2E-4409-9CDA-3A633FE8DAE7}" dt="2023-04-18T15:34:51.947" v="140" actId="47"/>
        <pc:sldMkLst>
          <pc:docMk/>
          <pc:sldMk cId="2259760548" sldId="487"/>
        </pc:sldMkLst>
      </pc:sldChg>
      <pc:sldChg chg="add">
        <pc:chgData name="Md ahmed ali Khan" userId="08dcc134e75ba06d" providerId="LiveId" clId="{17DDC1F9-EB2E-4409-9CDA-3A633FE8DAE7}" dt="2023-04-18T15:31:22.055" v="0"/>
        <pc:sldMkLst>
          <pc:docMk/>
          <pc:sldMk cId="2144087396" sldId="488"/>
        </pc:sldMkLst>
      </pc:sldChg>
      <pc:sldChg chg="modSp add mod">
        <pc:chgData name="Md ahmed ali Khan" userId="08dcc134e75ba06d" providerId="LiveId" clId="{17DDC1F9-EB2E-4409-9CDA-3A633FE8DAE7}" dt="2023-04-18T15:33:21.650" v="134" actId="20577"/>
        <pc:sldMkLst>
          <pc:docMk/>
          <pc:sldMk cId="3277528286" sldId="489"/>
        </pc:sldMkLst>
        <pc:graphicFrameChg chg="modGraphic">
          <ac:chgData name="Md ahmed ali Khan" userId="08dcc134e75ba06d" providerId="LiveId" clId="{17DDC1F9-EB2E-4409-9CDA-3A633FE8DAE7}" dt="2023-04-18T15:33:21.650" v="134" actId="20577"/>
          <ac:graphicFrameMkLst>
            <pc:docMk/>
            <pc:sldMk cId="3277528286" sldId="489"/>
            <ac:graphicFrameMk id="2" creationId="{00000000-0000-0000-0000-000000000000}"/>
          </ac:graphicFrameMkLst>
        </pc:graphicFrameChg>
      </pc:sldChg>
      <pc:sldChg chg="add del">
        <pc:chgData name="Md ahmed ali Khan" userId="08dcc134e75ba06d" providerId="LiveId" clId="{17DDC1F9-EB2E-4409-9CDA-3A633FE8DAE7}" dt="2023-04-18T15:35:54.126" v="144" actId="47"/>
        <pc:sldMkLst>
          <pc:docMk/>
          <pc:sldMk cId="3994717819" sldId="4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68CE6-DA48-4449-A9DC-A92537EC770F}" type="doc">
      <dgm:prSet loTypeId="urn:microsoft.com/office/officeart/2005/8/layout/default" loCatId="list" qsTypeId="urn:microsoft.com/office/officeart/2005/8/quickstyle/simple1" qsCatId="simple" csTypeId="urn:microsoft.com/office/officeart/2005/8/colors/colorful1#1" csCatId="colorful" phldr="1"/>
      <dgm:spPr/>
      <dgm:t>
        <a:bodyPr/>
        <a:lstStyle/>
        <a:p>
          <a:endParaRPr lang="en-IN"/>
        </a:p>
      </dgm:t>
    </dgm:pt>
    <dgm:pt modelId="{153C79ED-1681-4F73-94EE-846602017D8F}">
      <dgm:prSet phldrT="[Text]" custT="1"/>
      <dgm:spPr>
        <a:ln>
          <a:solidFill>
            <a:schemeClr val="tx1"/>
          </a:solidFill>
        </a:ln>
      </dgm:spPr>
      <dgm:t>
        <a:bodyPr/>
        <a:lstStyle/>
        <a:p>
          <a:r>
            <a:rPr lang="en-IN" sz="2000" baseline="0" dirty="0">
              <a:solidFill>
                <a:schemeClr val="bg1"/>
              </a:solidFill>
              <a:latin typeface="+mn-lt"/>
              <a:ea typeface="+mn-ea"/>
              <a:cs typeface="+mn-cs"/>
            </a:rPr>
            <a:t>This tooth has four pulp horns—three in the</a:t>
          </a:r>
          <a:r>
            <a:rPr lang="en-IN" sz="2000" baseline="0" dirty="0" err="1">
              <a:solidFill>
                <a:schemeClr val="bg1"/>
              </a:solidFill>
              <a:latin typeface="+mn-lt"/>
              <a:ea typeface="+mn-ea"/>
              <a:cs typeface="+mn-cs"/>
            </a:rPr>
            <a:t>mesio</a:t>
          </a:r>
          <a:r>
            <a:rPr lang="en-IN" sz="2000" baseline="0" dirty="0">
              <a:solidFill>
                <a:schemeClr val="bg1"/>
              </a:solidFill>
              <a:latin typeface="+mn-lt"/>
              <a:ea typeface="+mn-ea"/>
              <a:cs typeface="+mn-cs"/>
            </a:rPr>
            <a:t>-distal direction and one in the</a:t>
          </a:r>
          <a:r>
            <a:rPr lang="en-IN" sz="2000" baseline="0" dirty="0" err="1">
              <a:solidFill>
                <a:schemeClr val="bg1"/>
              </a:solidFill>
              <a:latin typeface="+mn-lt"/>
              <a:ea typeface="+mn-ea"/>
              <a:cs typeface="+mn-cs"/>
            </a:rPr>
            <a:t>labio</a:t>
          </a:r>
          <a:r>
            <a:rPr lang="en-IN" sz="2000" baseline="0" dirty="0">
              <a:solidFill>
                <a:schemeClr val="bg1"/>
              </a:solidFill>
              <a:latin typeface="+mn-lt"/>
              <a:ea typeface="+mn-ea"/>
              <a:cs typeface="+mn-cs"/>
            </a:rPr>
            <a:t>-lingual direction (</a:t>
          </a:r>
          <a:r>
            <a:rPr lang="en-IN" sz="2000" baseline="0" dirty="0" err="1">
              <a:solidFill>
                <a:schemeClr val="bg1"/>
              </a:solidFill>
              <a:latin typeface="+mn-lt"/>
              <a:ea typeface="+mn-ea"/>
              <a:cs typeface="+mn-cs"/>
            </a:rPr>
            <a:t>cingulum</a:t>
          </a:r>
          <a:r>
            <a:rPr lang="en-IN" sz="2000" baseline="0" dirty="0">
              <a:solidFill>
                <a:schemeClr val="bg1"/>
              </a:solidFill>
              <a:latin typeface="+mn-lt"/>
              <a:ea typeface="+mn-ea"/>
              <a:cs typeface="+mn-cs"/>
            </a:rPr>
            <a:t>).</a:t>
          </a:r>
        </a:p>
        <a:p>
          <a:endParaRPr lang="en-IN" sz="2000" dirty="0"/>
        </a:p>
      </dgm:t>
    </dgm:pt>
    <dgm:pt modelId="{D4AD6BD5-1B21-48C2-887C-74F171759055}" type="parTrans" cxnId="{79D4DEF0-1FE1-40DA-887F-7AB1CE283AF4}">
      <dgm:prSet/>
      <dgm:spPr/>
      <dgm:t>
        <a:bodyPr/>
        <a:lstStyle/>
        <a:p>
          <a:endParaRPr lang="en-IN"/>
        </a:p>
      </dgm:t>
    </dgm:pt>
    <dgm:pt modelId="{10F9FF27-1CF6-43B0-A4F5-4737E2507D57}" type="sibTrans" cxnId="{79D4DEF0-1FE1-40DA-887F-7AB1CE283AF4}">
      <dgm:prSet/>
      <dgm:spPr/>
      <dgm:t>
        <a:bodyPr/>
        <a:lstStyle/>
        <a:p>
          <a:endParaRPr lang="en-IN"/>
        </a:p>
      </dgm:t>
    </dgm:pt>
    <dgm:pt modelId="{F3FD1F26-6A71-4929-B4E1-F2D9A5C63B4E}">
      <dgm:prSet phldrT="[Text]" custT="1"/>
      <dgm:spPr>
        <a:ln>
          <a:solidFill>
            <a:schemeClr val="tx1"/>
          </a:solidFill>
        </a:ln>
      </dgm:spPr>
      <dgm:t>
        <a:bodyPr/>
        <a:lstStyle/>
        <a:p>
          <a:r>
            <a:rPr lang="en-IN" sz="2400" baseline="0" dirty="0">
              <a:solidFill>
                <a:schemeClr val="dk1"/>
              </a:solidFill>
              <a:latin typeface="+mn-lt"/>
              <a:ea typeface="+mn-ea"/>
              <a:cs typeface="+mn-cs"/>
            </a:rPr>
            <a:t>The</a:t>
          </a:r>
          <a:r>
            <a:rPr lang="en-IN" sz="2400" b="1" baseline="0" dirty="0">
              <a:solidFill>
                <a:srgbClr val="002060"/>
              </a:solidFill>
              <a:latin typeface="+mn-lt"/>
              <a:ea typeface="+mn-ea"/>
              <a:cs typeface="+mn-cs"/>
            </a:rPr>
            <a:t>lateral horns</a:t>
          </a:r>
          <a:r>
            <a:rPr lang="en-IN" sz="2400" baseline="0" dirty="0">
              <a:solidFill>
                <a:schemeClr val="dk1"/>
              </a:solidFill>
              <a:latin typeface="+mn-lt"/>
              <a:ea typeface="+mn-ea"/>
              <a:cs typeface="+mn-cs"/>
            </a:rPr>
            <a:t>are close to the</a:t>
          </a:r>
          <a:r>
            <a:rPr lang="en-IN" sz="2400" baseline="0" dirty="0" err="1">
              <a:solidFill>
                <a:schemeClr val="dk1"/>
              </a:solidFill>
              <a:latin typeface="+mn-lt"/>
              <a:ea typeface="+mn-ea"/>
              <a:cs typeface="+mn-cs"/>
            </a:rPr>
            <a:t>incisal</a:t>
          </a:r>
          <a:r>
            <a:rPr lang="en-IN" sz="2400" baseline="0" dirty="0">
              <a:solidFill>
                <a:schemeClr val="dk1"/>
              </a:solidFill>
              <a:latin typeface="+mn-lt"/>
              <a:ea typeface="+mn-ea"/>
              <a:cs typeface="+mn-cs"/>
            </a:rPr>
            <a:t>angles and the whole pulp chamber is deviated</a:t>
          </a:r>
          <a:r>
            <a:rPr lang="en-IN" sz="2400" baseline="0" dirty="0" err="1">
              <a:solidFill>
                <a:schemeClr val="dk1"/>
              </a:solidFill>
              <a:latin typeface="+mn-lt"/>
              <a:ea typeface="+mn-ea"/>
              <a:cs typeface="+mn-cs"/>
            </a:rPr>
            <a:t>lingually</a:t>
          </a:r>
          <a:r>
            <a:rPr lang="en-IN" sz="2400" baseline="0" dirty="0">
              <a:solidFill>
                <a:schemeClr val="dk1"/>
              </a:solidFill>
              <a:latin typeface="+mn-lt"/>
              <a:ea typeface="+mn-ea"/>
              <a:cs typeface="+mn-cs"/>
            </a:rPr>
            <a:t>.</a:t>
          </a:r>
          <a:endParaRPr lang="en-IN" sz="2400" dirty="0"/>
        </a:p>
      </dgm:t>
    </dgm:pt>
    <dgm:pt modelId="{4875A444-1562-4719-B7FC-37E255C81B57}" type="parTrans" cxnId="{F92654C2-1431-45D7-AD53-5B5C2166C541}">
      <dgm:prSet/>
      <dgm:spPr/>
      <dgm:t>
        <a:bodyPr/>
        <a:lstStyle/>
        <a:p>
          <a:endParaRPr lang="en-IN"/>
        </a:p>
      </dgm:t>
    </dgm:pt>
    <dgm:pt modelId="{90552893-0676-403C-82CC-02146975A722}" type="sibTrans" cxnId="{F92654C2-1431-45D7-AD53-5B5C2166C541}">
      <dgm:prSet/>
      <dgm:spPr/>
      <dgm:t>
        <a:bodyPr/>
        <a:lstStyle/>
        <a:p>
          <a:endParaRPr lang="en-IN"/>
        </a:p>
      </dgm:t>
    </dgm:pt>
    <dgm:pt modelId="{889E8422-990A-44C1-A729-18A5A87B40D5}">
      <dgm:prSet phldrT="[Text]" custT="1"/>
      <dgm:spPr>
        <a:ln>
          <a:solidFill>
            <a:schemeClr val="tx1"/>
          </a:solidFill>
        </a:ln>
      </dgm:spPr>
      <dgm:t>
        <a:bodyPr/>
        <a:lstStyle/>
        <a:p>
          <a:r>
            <a:rPr lang="en-IN" sz="2400" baseline="0" dirty="0">
              <a:solidFill>
                <a:schemeClr val="dk1"/>
              </a:solidFill>
              <a:latin typeface="+mn-lt"/>
              <a:ea typeface="+mn-ea"/>
              <a:cs typeface="+mn-cs"/>
            </a:rPr>
            <a:t>The</a:t>
          </a:r>
          <a:r>
            <a:rPr lang="en-IN" sz="2400" baseline="0" dirty="0" err="1">
              <a:solidFill>
                <a:schemeClr val="dk1"/>
              </a:solidFill>
              <a:latin typeface="+mn-lt"/>
              <a:ea typeface="+mn-ea"/>
              <a:cs typeface="+mn-cs"/>
            </a:rPr>
            <a:t>cingulum</a:t>
          </a:r>
          <a:r>
            <a:rPr lang="en-IN" sz="2400" baseline="0" dirty="0">
              <a:solidFill>
                <a:schemeClr val="dk1"/>
              </a:solidFill>
              <a:latin typeface="+mn-lt"/>
              <a:ea typeface="+mn-ea"/>
              <a:cs typeface="+mn-cs"/>
            </a:rPr>
            <a:t>pulp horn is the most pronounced</a:t>
          </a:r>
          <a:endParaRPr lang="en-IN" sz="2400" dirty="0"/>
        </a:p>
      </dgm:t>
    </dgm:pt>
    <dgm:pt modelId="{C916BAE8-7F50-416D-9D3F-AEA2FBC721D3}" type="parTrans" cxnId="{A5BC7750-4DD4-4DB7-B23A-843BF00983DD}">
      <dgm:prSet/>
      <dgm:spPr/>
      <dgm:t>
        <a:bodyPr/>
        <a:lstStyle/>
        <a:p>
          <a:endParaRPr lang="en-IN"/>
        </a:p>
      </dgm:t>
    </dgm:pt>
    <dgm:pt modelId="{F8617488-1924-4524-BD9C-35A3400A3F77}" type="sibTrans" cxnId="{A5BC7750-4DD4-4DB7-B23A-843BF00983DD}">
      <dgm:prSet/>
      <dgm:spPr/>
      <dgm:t>
        <a:bodyPr/>
        <a:lstStyle/>
        <a:p>
          <a:endParaRPr lang="en-IN"/>
        </a:p>
      </dgm:t>
    </dgm:pt>
    <dgm:pt modelId="{3A57A5D5-194C-4FEF-989F-8553DCBDC243}">
      <dgm:prSet phldrT="[Text]" custT="1"/>
      <dgm:spPr>
        <a:ln>
          <a:solidFill>
            <a:schemeClr val="tx1"/>
          </a:solidFill>
        </a:ln>
      </dgm:spPr>
      <dgm:t>
        <a:bodyPr/>
        <a:lstStyle/>
        <a:p>
          <a:r>
            <a:rPr lang="en-IN" sz="2400" baseline="0" dirty="0">
              <a:solidFill>
                <a:schemeClr val="dk1"/>
              </a:solidFill>
              <a:latin typeface="+mn-lt"/>
              <a:ea typeface="+mn-ea"/>
              <a:cs typeface="+mn-cs"/>
            </a:rPr>
            <a:t>In</a:t>
          </a:r>
          <a:r>
            <a:rPr lang="en-IN" sz="2400" baseline="0" dirty="0">
              <a:solidFill>
                <a:schemeClr val="bg1"/>
              </a:solidFill>
              <a:latin typeface="+mn-lt"/>
              <a:ea typeface="+mn-ea"/>
              <a:cs typeface="+mn-cs"/>
            </a:rPr>
            <a:t>a cross-section at the cervical margin</a:t>
          </a:r>
          <a:r>
            <a:rPr lang="en-IN" sz="2400" baseline="0" dirty="0">
              <a:solidFill>
                <a:schemeClr val="dk1"/>
              </a:solidFill>
              <a:latin typeface="+mn-lt"/>
              <a:ea typeface="+mn-ea"/>
              <a:cs typeface="+mn-cs"/>
            </a:rPr>
            <a:t>there is an average of 1.5-1.8 mm of dentin circumferentially</a:t>
          </a:r>
          <a:r>
            <a:rPr lang="en-IN" sz="2400" baseline="0" dirty="0" err="1">
              <a:solidFill>
                <a:schemeClr val="dk1"/>
              </a:solidFill>
              <a:latin typeface="+mn-lt"/>
              <a:ea typeface="+mn-ea"/>
              <a:cs typeface="+mn-cs"/>
            </a:rPr>
            <a:t>gingivally</a:t>
          </a:r>
          <a:r>
            <a:rPr lang="en-IN" sz="2400" baseline="0" dirty="0">
              <a:solidFill>
                <a:schemeClr val="dk1"/>
              </a:solidFill>
              <a:latin typeface="+mn-lt"/>
              <a:ea typeface="+mn-ea"/>
              <a:cs typeface="+mn-cs"/>
            </a:rPr>
            <a:t>, with more dentin</a:t>
          </a:r>
          <a:r>
            <a:rPr lang="en-IN" sz="2400" baseline="0" dirty="0" err="1">
              <a:solidFill>
                <a:schemeClr val="dk1"/>
              </a:solidFill>
              <a:latin typeface="+mn-lt"/>
              <a:ea typeface="+mn-ea"/>
              <a:cs typeface="+mn-cs"/>
            </a:rPr>
            <a:t>labially</a:t>
          </a:r>
          <a:r>
            <a:rPr lang="en-IN" sz="2400" baseline="0" dirty="0">
              <a:solidFill>
                <a:schemeClr val="dk1"/>
              </a:solidFill>
              <a:latin typeface="+mn-lt"/>
              <a:ea typeface="+mn-ea"/>
              <a:cs typeface="+mn-cs"/>
            </a:rPr>
            <a:t>than</a:t>
          </a:r>
          <a:r>
            <a:rPr lang="en-IN" sz="2400" baseline="0" dirty="0" err="1">
              <a:solidFill>
                <a:schemeClr val="dk1"/>
              </a:solidFill>
              <a:latin typeface="+mn-lt"/>
              <a:ea typeface="+mn-ea"/>
              <a:cs typeface="+mn-cs"/>
            </a:rPr>
            <a:t>lingually</a:t>
          </a:r>
          <a:endParaRPr lang="en-IN" sz="2400" dirty="0"/>
        </a:p>
      </dgm:t>
    </dgm:pt>
    <dgm:pt modelId="{E8EE22DC-FEC6-41D0-AAEB-E8B71F2E394B}" type="parTrans" cxnId="{44BB3376-9280-4A61-9B09-DB5E2A197FEE}">
      <dgm:prSet/>
      <dgm:spPr/>
      <dgm:t>
        <a:bodyPr/>
        <a:lstStyle/>
        <a:p>
          <a:endParaRPr lang="en-IN"/>
        </a:p>
      </dgm:t>
    </dgm:pt>
    <dgm:pt modelId="{7FEB06EE-B8AE-42E7-93D6-FA604FF970B0}" type="sibTrans" cxnId="{44BB3376-9280-4A61-9B09-DB5E2A197FEE}">
      <dgm:prSet/>
      <dgm:spPr/>
      <dgm:t>
        <a:bodyPr/>
        <a:lstStyle/>
        <a:p>
          <a:endParaRPr lang="en-IN"/>
        </a:p>
      </dgm:t>
    </dgm:pt>
    <dgm:pt modelId="{BF3AF3D6-842A-46F5-B5DA-B0F96EDBB629}" type="pres">
      <dgm:prSet presAssocID="{65468CE6-DA48-4449-A9DC-A92537EC770F}" presName="diagram" presStyleCnt="0">
        <dgm:presLayoutVars>
          <dgm:dir/>
          <dgm:resizeHandles val="exact"/>
        </dgm:presLayoutVars>
      </dgm:prSet>
      <dgm:spPr/>
    </dgm:pt>
    <dgm:pt modelId="{435ECCEB-73FB-4F1C-B49F-13E4C6B701F2}" type="pres">
      <dgm:prSet presAssocID="{153C79ED-1681-4F73-94EE-846602017D8F}" presName="node" presStyleLbl="node1" presStyleIdx="0" presStyleCnt="4">
        <dgm:presLayoutVars>
          <dgm:bulletEnabled val="1"/>
        </dgm:presLayoutVars>
      </dgm:prSet>
      <dgm:spPr/>
    </dgm:pt>
    <dgm:pt modelId="{682A9C7E-8F58-44C7-AB87-E2B433A9D8F4}" type="pres">
      <dgm:prSet presAssocID="{10F9FF27-1CF6-43B0-A4F5-4737E2507D57}" presName="sibTrans" presStyleCnt="0"/>
      <dgm:spPr/>
    </dgm:pt>
    <dgm:pt modelId="{4F3C2290-24A0-4153-8E13-8E0AEAD8CF67}" type="pres">
      <dgm:prSet presAssocID="{F3FD1F26-6A71-4929-B4E1-F2D9A5C63B4E}" presName="node" presStyleLbl="node1" presStyleIdx="1" presStyleCnt="4">
        <dgm:presLayoutVars>
          <dgm:bulletEnabled val="1"/>
        </dgm:presLayoutVars>
      </dgm:prSet>
      <dgm:spPr/>
    </dgm:pt>
    <dgm:pt modelId="{47037BF4-ED60-406E-A15A-09C8C01BD58A}" type="pres">
      <dgm:prSet presAssocID="{90552893-0676-403C-82CC-02146975A722}" presName="sibTrans" presStyleCnt="0"/>
      <dgm:spPr/>
    </dgm:pt>
    <dgm:pt modelId="{C8BA9BF0-2F11-4106-A12A-0E28BAB7BEDA}" type="pres">
      <dgm:prSet presAssocID="{889E8422-990A-44C1-A729-18A5A87B40D5}" presName="node" presStyleLbl="node1" presStyleIdx="2" presStyleCnt="4">
        <dgm:presLayoutVars>
          <dgm:bulletEnabled val="1"/>
        </dgm:presLayoutVars>
      </dgm:prSet>
      <dgm:spPr/>
    </dgm:pt>
    <dgm:pt modelId="{18AC8D14-96D2-4277-B02D-1ED695C1F660}" type="pres">
      <dgm:prSet presAssocID="{F8617488-1924-4524-BD9C-35A3400A3F77}" presName="sibTrans" presStyleCnt="0"/>
      <dgm:spPr/>
    </dgm:pt>
    <dgm:pt modelId="{0D8D617E-B830-45B2-80FD-1AB1F6ECAD22}" type="pres">
      <dgm:prSet presAssocID="{3A57A5D5-194C-4FEF-989F-8553DCBDC243}" presName="node" presStyleLbl="node1" presStyleIdx="3" presStyleCnt="4" custScaleX="115356" custScaleY="120093" custLinFactNeighborX="-1240" custLinFactNeighborY="-8444">
        <dgm:presLayoutVars>
          <dgm:bulletEnabled val="1"/>
        </dgm:presLayoutVars>
      </dgm:prSet>
      <dgm:spPr/>
    </dgm:pt>
  </dgm:ptLst>
  <dgm:cxnLst>
    <dgm:cxn modelId="{A8F1E75C-3B69-4A6E-8C21-8DF9D0747935}" type="presOf" srcId="{889E8422-990A-44C1-A729-18A5A87B40D5}" destId="{C8BA9BF0-2F11-4106-A12A-0E28BAB7BEDA}" srcOrd="0" destOrd="0" presId="urn:microsoft.com/office/officeart/2005/8/layout/default"/>
    <dgm:cxn modelId="{9336184E-FA3F-4CD5-B829-20D98D136038}" type="presOf" srcId="{3A57A5D5-194C-4FEF-989F-8553DCBDC243}" destId="{0D8D617E-B830-45B2-80FD-1AB1F6ECAD22}" srcOrd="0" destOrd="0" presId="urn:microsoft.com/office/officeart/2005/8/layout/default"/>
    <dgm:cxn modelId="{A5BC7750-4DD4-4DB7-B23A-843BF00983DD}" srcId="{65468CE6-DA48-4449-A9DC-A92537EC770F}" destId="{889E8422-990A-44C1-A729-18A5A87B40D5}" srcOrd="2" destOrd="0" parTransId="{C916BAE8-7F50-416D-9D3F-AEA2FBC721D3}" sibTransId="{F8617488-1924-4524-BD9C-35A3400A3F77}"/>
    <dgm:cxn modelId="{04914F71-66B0-4F9C-8180-A9AA6F09E10C}" type="presOf" srcId="{65468CE6-DA48-4449-A9DC-A92537EC770F}" destId="{BF3AF3D6-842A-46F5-B5DA-B0F96EDBB629}" srcOrd="0" destOrd="0" presId="urn:microsoft.com/office/officeart/2005/8/layout/default"/>
    <dgm:cxn modelId="{44BB3376-9280-4A61-9B09-DB5E2A197FEE}" srcId="{65468CE6-DA48-4449-A9DC-A92537EC770F}" destId="{3A57A5D5-194C-4FEF-989F-8553DCBDC243}" srcOrd="3" destOrd="0" parTransId="{E8EE22DC-FEC6-41D0-AAEB-E8B71F2E394B}" sibTransId="{7FEB06EE-B8AE-42E7-93D6-FA604FF970B0}"/>
    <dgm:cxn modelId="{F92654C2-1431-45D7-AD53-5B5C2166C541}" srcId="{65468CE6-DA48-4449-A9DC-A92537EC770F}" destId="{F3FD1F26-6A71-4929-B4E1-F2D9A5C63B4E}" srcOrd="1" destOrd="0" parTransId="{4875A444-1562-4719-B7FC-37E255C81B57}" sibTransId="{90552893-0676-403C-82CC-02146975A722}"/>
    <dgm:cxn modelId="{F364E0E1-1FCA-4339-A6B4-5EFE80EFAEFD}" type="presOf" srcId="{F3FD1F26-6A71-4929-B4E1-F2D9A5C63B4E}" destId="{4F3C2290-24A0-4153-8E13-8E0AEAD8CF67}" srcOrd="0" destOrd="0" presId="urn:microsoft.com/office/officeart/2005/8/layout/default"/>
    <dgm:cxn modelId="{057E44E9-A950-4479-BFE0-FFD7A78365CC}" type="presOf" srcId="{153C79ED-1681-4F73-94EE-846602017D8F}" destId="{435ECCEB-73FB-4F1C-B49F-13E4C6B701F2}" srcOrd="0" destOrd="0" presId="urn:microsoft.com/office/officeart/2005/8/layout/default"/>
    <dgm:cxn modelId="{79D4DEF0-1FE1-40DA-887F-7AB1CE283AF4}" srcId="{65468CE6-DA48-4449-A9DC-A92537EC770F}" destId="{153C79ED-1681-4F73-94EE-846602017D8F}" srcOrd="0" destOrd="0" parTransId="{D4AD6BD5-1B21-48C2-887C-74F171759055}" sibTransId="{10F9FF27-1CF6-43B0-A4F5-4737E2507D57}"/>
    <dgm:cxn modelId="{F1261574-4938-4BBA-AAF3-180F79B5D401}" type="presParOf" srcId="{BF3AF3D6-842A-46F5-B5DA-B0F96EDBB629}" destId="{435ECCEB-73FB-4F1C-B49F-13E4C6B701F2}" srcOrd="0" destOrd="0" presId="urn:microsoft.com/office/officeart/2005/8/layout/default"/>
    <dgm:cxn modelId="{2A81D6D8-6ECD-414D-9F3F-4ABDAEC96CF5}" type="presParOf" srcId="{BF3AF3D6-842A-46F5-B5DA-B0F96EDBB629}" destId="{682A9C7E-8F58-44C7-AB87-E2B433A9D8F4}" srcOrd="1" destOrd="0" presId="urn:microsoft.com/office/officeart/2005/8/layout/default"/>
    <dgm:cxn modelId="{A6A45B2A-0836-472C-86E4-589EF8F66FF7}" type="presParOf" srcId="{BF3AF3D6-842A-46F5-B5DA-B0F96EDBB629}" destId="{4F3C2290-24A0-4153-8E13-8E0AEAD8CF67}" srcOrd="2" destOrd="0" presId="urn:microsoft.com/office/officeart/2005/8/layout/default"/>
    <dgm:cxn modelId="{2F8F2767-C4DA-4B03-9997-F5AB17FE9D5F}" type="presParOf" srcId="{BF3AF3D6-842A-46F5-B5DA-B0F96EDBB629}" destId="{47037BF4-ED60-406E-A15A-09C8C01BD58A}" srcOrd="3" destOrd="0" presId="urn:microsoft.com/office/officeart/2005/8/layout/default"/>
    <dgm:cxn modelId="{67250B4D-FC89-4190-9A58-A1A1F0E6982E}" type="presParOf" srcId="{BF3AF3D6-842A-46F5-B5DA-B0F96EDBB629}" destId="{C8BA9BF0-2F11-4106-A12A-0E28BAB7BEDA}" srcOrd="4" destOrd="0" presId="urn:microsoft.com/office/officeart/2005/8/layout/default"/>
    <dgm:cxn modelId="{30043DFF-E924-404F-98E3-7AC972296E2B}" type="presParOf" srcId="{BF3AF3D6-842A-46F5-B5DA-B0F96EDBB629}" destId="{18AC8D14-96D2-4277-B02D-1ED695C1F660}" srcOrd="5" destOrd="0" presId="urn:microsoft.com/office/officeart/2005/8/layout/default"/>
    <dgm:cxn modelId="{DA54CE18-6625-4D99-AF8B-2BDB4BBDF765}" type="presParOf" srcId="{BF3AF3D6-842A-46F5-B5DA-B0F96EDBB629}" destId="{0D8D617E-B830-45B2-80FD-1AB1F6ECAD2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7EA9E-B478-4ADC-AC36-4E645EA553C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N"/>
        </a:p>
      </dgm:t>
    </dgm:pt>
    <dgm:pt modelId="{82ADB3D6-411B-4A34-A821-645732B06960}">
      <dgm:prSet phldrT="[Text]" custT="1"/>
      <dgm:spPr>
        <a:ln>
          <a:solidFill>
            <a:schemeClr val="tx1"/>
          </a:solidFill>
        </a:ln>
      </dgm:spPr>
      <dgm:t>
        <a:bodyPr/>
        <a:lstStyle/>
        <a:p>
          <a:r>
            <a:rPr lang="en-IN" sz="2000" baseline="0" dirty="0">
              <a:solidFill>
                <a:schemeClr val="bg1"/>
              </a:solidFill>
              <a:latin typeface="+mn-lt"/>
              <a:ea typeface="+mn-ea"/>
              <a:cs typeface="+mn-cs"/>
            </a:rPr>
            <a:t>There are four pulp horns, the</a:t>
          </a:r>
          <a:r>
            <a:rPr lang="en-IN" sz="2000" baseline="0" dirty="0" err="1">
              <a:solidFill>
                <a:schemeClr val="bg1"/>
              </a:solidFill>
              <a:latin typeface="+mn-lt"/>
              <a:ea typeface="+mn-ea"/>
              <a:cs typeface="+mn-cs"/>
            </a:rPr>
            <a:t>mesio-buccal</a:t>
          </a:r>
          <a:r>
            <a:rPr lang="en-IN" sz="2000" baseline="0" dirty="0">
              <a:solidFill>
                <a:schemeClr val="bg1"/>
              </a:solidFill>
              <a:latin typeface="+mn-lt"/>
              <a:ea typeface="+mn-ea"/>
              <a:cs typeface="+mn-cs"/>
            </a:rPr>
            <a:t>one is the most pronounced.</a:t>
          </a:r>
          <a:endParaRPr lang="en-IN" sz="2000" dirty="0">
            <a:solidFill>
              <a:schemeClr val="bg1"/>
            </a:solidFill>
          </a:endParaRPr>
        </a:p>
      </dgm:t>
    </dgm:pt>
    <dgm:pt modelId="{1798017C-F6D8-4D17-A9DB-F6E3FA65A5B5}" type="parTrans" cxnId="{28F82CA1-2937-4361-86F9-6585358C1388}">
      <dgm:prSet/>
      <dgm:spPr/>
      <dgm:t>
        <a:bodyPr/>
        <a:lstStyle/>
        <a:p>
          <a:endParaRPr lang="en-IN"/>
        </a:p>
      </dgm:t>
    </dgm:pt>
    <dgm:pt modelId="{53B20507-FAE2-4C5E-A9D7-D1C1BF975DFB}" type="sibTrans" cxnId="{28F82CA1-2937-4361-86F9-6585358C1388}">
      <dgm:prSet/>
      <dgm:spPr/>
      <dgm:t>
        <a:bodyPr/>
        <a:lstStyle/>
        <a:p>
          <a:endParaRPr lang="en-IN"/>
        </a:p>
      </dgm:t>
    </dgm:pt>
    <dgm:pt modelId="{502CE79C-3487-4CF0-91C0-E81E4C122649}">
      <dgm:prSet phldrT="[Text]" custT="1"/>
      <dgm:spPr/>
      <dgm:t>
        <a:bodyPr/>
        <a:lstStyle/>
        <a:p>
          <a:r>
            <a:rPr lang="en-IN" sz="2000" baseline="0" dirty="0">
              <a:solidFill>
                <a:schemeClr val="bg1"/>
              </a:solidFill>
              <a:latin typeface="+mn-lt"/>
              <a:ea typeface="+mn-ea"/>
              <a:cs typeface="+mn-cs"/>
            </a:rPr>
            <a:t>There are three</a:t>
          </a:r>
          <a:r>
            <a:rPr lang="en-IN" sz="2000" baseline="0" dirty="0" err="1">
              <a:solidFill>
                <a:schemeClr val="bg1"/>
              </a:solidFill>
              <a:latin typeface="+mn-lt"/>
              <a:ea typeface="+mn-ea"/>
              <a:cs typeface="+mn-cs"/>
            </a:rPr>
            <a:t>furcations</a:t>
          </a:r>
          <a:r>
            <a:rPr lang="en-IN" sz="2000" baseline="0" dirty="0">
              <a:solidFill>
                <a:schemeClr val="bg1"/>
              </a:solidFill>
              <a:latin typeface="+mn-lt"/>
              <a:ea typeface="+mn-ea"/>
              <a:cs typeface="+mn-cs"/>
            </a:rPr>
            <a:t>; one is located</a:t>
          </a:r>
          <a:r>
            <a:rPr lang="en-IN" sz="2000" baseline="0" dirty="0" err="1">
              <a:solidFill>
                <a:schemeClr val="bg1"/>
              </a:solidFill>
              <a:latin typeface="+mn-lt"/>
              <a:ea typeface="+mn-ea"/>
              <a:cs typeface="+mn-cs"/>
            </a:rPr>
            <a:t>buccally</a:t>
          </a:r>
          <a:r>
            <a:rPr lang="en-IN" sz="2000" baseline="0" dirty="0">
              <a:solidFill>
                <a:schemeClr val="bg1"/>
              </a:solidFill>
              <a:latin typeface="+mn-lt"/>
              <a:ea typeface="+mn-ea"/>
              <a:cs typeface="+mn-cs"/>
            </a:rPr>
            <a:t>, and each of the other two are located proximally.</a:t>
          </a:r>
          <a:endParaRPr lang="en-IN" sz="2000" dirty="0">
            <a:solidFill>
              <a:schemeClr val="bg1"/>
            </a:solidFill>
          </a:endParaRPr>
        </a:p>
      </dgm:t>
    </dgm:pt>
    <dgm:pt modelId="{50460220-F039-4FF1-BEF9-9CF6228C0A73}" type="parTrans" cxnId="{959DB4B5-008A-4757-94A5-1927297CD327}">
      <dgm:prSet/>
      <dgm:spPr/>
      <dgm:t>
        <a:bodyPr/>
        <a:lstStyle/>
        <a:p>
          <a:endParaRPr lang="en-IN"/>
        </a:p>
      </dgm:t>
    </dgm:pt>
    <dgm:pt modelId="{CEBE08D3-53A8-4C48-AB6B-61CD981000D7}" type="sibTrans" cxnId="{959DB4B5-008A-4757-94A5-1927297CD327}">
      <dgm:prSet/>
      <dgm:spPr/>
      <dgm:t>
        <a:bodyPr/>
        <a:lstStyle/>
        <a:p>
          <a:endParaRPr lang="en-IN"/>
        </a:p>
      </dgm:t>
    </dgm:pt>
    <dgm:pt modelId="{DCABDFE3-BE1F-4ADC-8043-EA98400E0E7F}">
      <dgm:prSet phldrT="[Text]" custT="1"/>
      <dgm:spPr/>
      <dgm:t>
        <a:bodyPr/>
        <a:lstStyle/>
        <a:p>
          <a:pPr algn="just"/>
          <a:r>
            <a:rPr lang="en-IN" sz="2400" baseline="0" dirty="0">
              <a:solidFill>
                <a:schemeClr val="tx1"/>
              </a:solidFill>
              <a:latin typeface="+mn-lt"/>
              <a:ea typeface="+mn-ea"/>
              <a:cs typeface="+mn-cs"/>
            </a:rPr>
            <a:t>The proximal</a:t>
          </a:r>
          <a:r>
            <a:rPr lang="en-IN" sz="2400" baseline="0" dirty="0" err="1">
              <a:solidFill>
                <a:schemeClr val="tx1"/>
              </a:solidFill>
              <a:latin typeface="+mn-lt"/>
              <a:ea typeface="+mn-ea"/>
              <a:cs typeface="+mn-cs"/>
            </a:rPr>
            <a:t>furcations</a:t>
          </a:r>
          <a:r>
            <a:rPr lang="en-IN" sz="2400" baseline="0" dirty="0">
              <a:solidFill>
                <a:schemeClr val="tx1"/>
              </a:solidFill>
              <a:latin typeface="+mn-lt"/>
              <a:ea typeface="+mn-ea"/>
              <a:cs typeface="+mn-cs"/>
            </a:rPr>
            <a:t>are deviated</a:t>
          </a:r>
          <a:r>
            <a:rPr lang="en-IN" sz="2400" baseline="0" dirty="0" err="1">
              <a:solidFill>
                <a:schemeClr val="tx1"/>
              </a:solidFill>
              <a:latin typeface="+mn-lt"/>
              <a:ea typeface="+mn-ea"/>
              <a:cs typeface="+mn-cs"/>
            </a:rPr>
            <a:t>lingually</a:t>
          </a:r>
          <a:r>
            <a:rPr lang="en-IN" sz="2400" baseline="0" dirty="0">
              <a:solidFill>
                <a:schemeClr val="tx1"/>
              </a:solidFill>
              <a:latin typeface="+mn-lt"/>
              <a:ea typeface="+mn-ea"/>
              <a:cs typeface="+mn-cs"/>
            </a:rPr>
            <a:t>and inwards.</a:t>
          </a:r>
          <a:endParaRPr lang="en-IN" sz="2400" dirty="0">
            <a:solidFill>
              <a:schemeClr val="tx1"/>
            </a:solidFill>
          </a:endParaRPr>
        </a:p>
      </dgm:t>
    </dgm:pt>
    <dgm:pt modelId="{BFF94DB9-776E-4CF9-8598-682CB577D79C}" type="parTrans" cxnId="{F53ED71E-3A10-47E8-8A69-14D28F6F5EB1}">
      <dgm:prSet/>
      <dgm:spPr/>
      <dgm:t>
        <a:bodyPr/>
        <a:lstStyle/>
        <a:p>
          <a:endParaRPr lang="en-IN"/>
        </a:p>
      </dgm:t>
    </dgm:pt>
    <dgm:pt modelId="{4050903F-F250-4866-8F5F-ADBF34EBE6B1}" type="sibTrans" cxnId="{F53ED71E-3A10-47E8-8A69-14D28F6F5EB1}">
      <dgm:prSet/>
      <dgm:spPr/>
      <dgm:t>
        <a:bodyPr/>
        <a:lstStyle/>
        <a:p>
          <a:endParaRPr lang="en-IN"/>
        </a:p>
      </dgm:t>
    </dgm:pt>
    <dgm:pt modelId="{E48CB4A6-D3E9-4C0C-BF6B-10DBA50D34CA}">
      <dgm:prSet custT="1"/>
      <dgm:spPr>
        <a:ln>
          <a:solidFill>
            <a:schemeClr val="tx1">
              <a:alpha val="90000"/>
            </a:schemeClr>
          </a:solidFill>
        </a:ln>
      </dgm:spPr>
      <dgm:t>
        <a:bodyPr/>
        <a:lstStyle/>
        <a:p>
          <a:r>
            <a:rPr lang="en-IN" sz="2000" baseline="0" dirty="0">
              <a:solidFill>
                <a:schemeClr val="dk1"/>
              </a:solidFill>
              <a:latin typeface="+mn-lt"/>
              <a:ea typeface="+mn-ea"/>
              <a:cs typeface="+mn-cs"/>
            </a:rPr>
            <a:t>The walls of the pulp chamber are almost convex inwardly</a:t>
          </a:r>
          <a:endParaRPr lang="en-IN" sz="2000" dirty="0"/>
        </a:p>
      </dgm:t>
    </dgm:pt>
    <dgm:pt modelId="{CC0BCA33-9F46-4DAC-BB9D-E34430823AF6}" type="parTrans" cxnId="{ED0B5B8B-8A84-4BAF-9747-A690C91F3489}">
      <dgm:prSet/>
      <dgm:spPr/>
      <dgm:t>
        <a:bodyPr/>
        <a:lstStyle/>
        <a:p>
          <a:endParaRPr lang="en-IN"/>
        </a:p>
      </dgm:t>
    </dgm:pt>
    <dgm:pt modelId="{B0863BE8-A943-4E67-AD4C-F54D84383B61}" type="sibTrans" cxnId="{ED0B5B8B-8A84-4BAF-9747-A690C91F3489}">
      <dgm:prSet/>
      <dgm:spPr/>
      <dgm:t>
        <a:bodyPr/>
        <a:lstStyle/>
        <a:p>
          <a:endParaRPr lang="en-IN"/>
        </a:p>
      </dgm:t>
    </dgm:pt>
    <dgm:pt modelId="{C66F5E61-294A-462D-BA77-BF97952682C1}">
      <dgm:prSet phldrT="[Text]" custT="1"/>
      <dgm:spPr/>
      <dgm:t>
        <a:bodyPr/>
        <a:lstStyle/>
        <a:p>
          <a:pPr algn="just"/>
          <a:r>
            <a:rPr lang="en-IN" sz="2400" baseline="0" dirty="0">
              <a:solidFill>
                <a:schemeClr val="tx1"/>
              </a:solidFill>
              <a:latin typeface="+mn-lt"/>
              <a:ea typeface="+mn-ea"/>
              <a:cs typeface="+mn-cs"/>
            </a:rPr>
            <a:t>Circumferentially</a:t>
          </a:r>
          <a:r>
            <a:rPr lang="en-IN" sz="2400" baseline="0" dirty="0" err="1">
              <a:solidFill>
                <a:schemeClr val="tx1"/>
              </a:solidFill>
              <a:latin typeface="+mn-lt"/>
              <a:ea typeface="+mn-ea"/>
              <a:cs typeface="+mn-cs"/>
            </a:rPr>
            <a:t>gingivally</a:t>
          </a:r>
          <a:r>
            <a:rPr lang="en-IN" sz="2400" baseline="0" dirty="0">
              <a:solidFill>
                <a:schemeClr val="tx1"/>
              </a:solidFill>
              <a:latin typeface="+mn-lt"/>
              <a:ea typeface="+mn-ea"/>
              <a:cs typeface="+mn-cs"/>
            </a:rPr>
            <a:t>at the cervical line, the dentin measures an average of 2-2.5 mm</a:t>
          </a:r>
          <a:r>
            <a:rPr lang="en-IN" sz="2400" baseline="0" dirty="0" err="1">
              <a:solidFill>
                <a:schemeClr val="tx1"/>
              </a:solidFill>
              <a:latin typeface="+mn-lt"/>
              <a:ea typeface="+mn-ea"/>
              <a:cs typeface="+mn-cs"/>
            </a:rPr>
            <a:t>mesially</a:t>
          </a:r>
          <a:r>
            <a:rPr lang="en-IN" sz="2400" baseline="0" dirty="0">
              <a:solidFill>
                <a:schemeClr val="tx1"/>
              </a:solidFill>
              <a:latin typeface="+mn-lt"/>
              <a:ea typeface="+mn-ea"/>
              <a:cs typeface="+mn-cs"/>
            </a:rPr>
            <a:t>and distally and 2.5-3.5 mm</a:t>
          </a:r>
          <a:r>
            <a:rPr lang="en-IN" sz="2400" baseline="0" dirty="0" err="1">
              <a:solidFill>
                <a:schemeClr val="tx1"/>
              </a:solidFill>
              <a:latin typeface="+mn-lt"/>
              <a:ea typeface="+mn-ea"/>
              <a:cs typeface="+mn-cs"/>
            </a:rPr>
            <a:t>bucally</a:t>
          </a:r>
          <a:r>
            <a:rPr lang="en-IN" sz="2400" baseline="0" dirty="0">
              <a:solidFill>
                <a:schemeClr val="tx1"/>
              </a:solidFill>
              <a:latin typeface="+mn-lt"/>
              <a:ea typeface="+mn-ea"/>
              <a:cs typeface="+mn-cs"/>
            </a:rPr>
            <a:t>and</a:t>
          </a:r>
          <a:r>
            <a:rPr lang="en-IN" sz="2400" baseline="0" dirty="0" err="1">
              <a:solidFill>
                <a:schemeClr val="tx1"/>
              </a:solidFill>
              <a:latin typeface="+mn-lt"/>
              <a:ea typeface="+mn-ea"/>
              <a:cs typeface="+mn-cs"/>
            </a:rPr>
            <a:t>lingually</a:t>
          </a:r>
          <a:endParaRPr lang="en-IN" sz="2400" dirty="0">
            <a:solidFill>
              <a:schemeClr val="tx1"/>
            </a:solidFill>
          </a:endParaRPr>
        </a:p>
      </dgm:t>
    </dgm:pt>
    <dgm:pt modelId="{2889D9B2-68B1-40C9-B120-E898E203AE68}" type="parTrans" cxnId="{B923A44D-9936-4265-B87A-15CA7F7A0639}">
      <dgm:prSet/>
      <dgm:spPr/>
      <dgm:t>
        <a:bodyPr/>
        <a:lstStyle/>
        <a:p>
          <a:endParaRPr lang="en-IN"/>
        </a:p>
      </dgm:t>
    </dgm:pt>
    <dgm:pt modelId="{DC562431-C85E-4AAB-A6A2-AED095A92320}" type="sibTrans" cxnId="{B923A44D-9936-4265-B87A-15CA7F7A0639}">
      <dgm:prSet/>
      <dgm:spPr/>
      <dgm:t>
        <a:bodyPr/>
        <a:lstStyle/>
        <a:p>
          <a:endParaRPr lang="en-IN"/>
        </a:p>
      </dgm:t>
    </dgm:pt>
    <dgm:pt modelId="{88328CDD-DB5E-47CE-ACD1-A2AE2CF8F7AA}">
      <dgm:prSet phldrT="[Text]" custT="1"/>
      <dgm:spPr/>
      <dgm:t>
        <a:bodyPr/>
        <a:lstStyle/>
        <a:p>
          <a:pPr algn="just"/>
          <a:endParaRPr lang="en-IN" sz="2400" dirty="0">
            <a:solidFill>
              <a:schemeClr val="tx1"/>
            </a:solidFill>
          </a:endParaRPr>
        </a:p>
      </dgm:t>
    </dgm:pt>
    <dgm:pt modelId="{19FBFA7E-045A-4140-AC7E-FE53A4187743}" type="parTrans" cxnId="{614F7DE4-24B1-4A5C-A5E7-3F3272A45E8A}">
      <dgm:prSet/>
      <dgm:spPr/>
      <dgm:t>
        <a:bodyPr/>
        <a:lstStyle/>
        <a:p>
          <a:endParaRPr lang="en-IN"/>
        </a:p>
      </dgm:t>
    </dgm:pt>
    <dgm:pt modelId="{A98DE657-C594-4EEF-AEFD-812EA2BF7CF3}" type="sibTrans" cxnId="{614F7DE4-24B1-4A5C-A5E7-3F3272A45E8A}">
      <dgm:prSet/>
      <dgm:spPr/>
      <dgm:t>
        <a:bodyPr/>
        <a:lstStyle/>
        <a:p>
          <a:endParaRPr lang="en-IN"/>
        </a:p>
      </dgm:t>
    </dgm:pt>
    <dgm:pt modelId="{598E717D-2F79-4C90-AE3E-1E8A6D6862EE}">
      <dgm:prSet phldrT="[Text]" custT="1"/>
      <dgm:spPr/>
      <dgm:t>
        <a:bodyPr/>
        <a:lstStyle/>
        <a:p>
          <a:pPr algn="just"/>
          <a:endParaRPr lang="en-IN" sz="2400" dirty="0">
            <a:solidFill>
              <a:schemeClr val="tx1"/>
            </a:solidFill>
          </a:endParaRPr>
        </a:p>
      </dgm:t>
    </dgm:pt>
    <dgm:pt modelId="{560B8FF6-0E7E-423F-8722-D558CE333C4E}" type="parTrans" cxnId="{1A891D7F-DEAF-49EB-8104-FB39CCE788C7}">
      <dgm:prSet/>
      <dgm:spPr/>
      <dgm:t>
        <a:bodyPr/>
        <a:lstStyle/>
        <a:p>
          <a:endParaRPr lang="en-IN"/>
        </a:p>
      </dgm:t>
    </dgm:pt>
    <dgm:pt modelId="{65EFACAE-B325-452E-97EE-B3F099E47C04}" type="sibTrans" cxnId="{1A891D7F-DEAF-49EB-8104-FB39CCE788C7}">
      <dgm:prSet/>
      <dgm:spPr/>
      <dgm:t>
        <a:bodyPr/>
        <a:lstStyle/>
        <a:p>
          <a:endParaRPr lang="en-IN"/>
        </a:p>
      </dgm:t>
    </dgm:pt>
    <dgm:pt modelId="{18F87D89-055C-423C-8B93-C4923070B787}">
      <dgm:prSet phldrT="[Text]" custT="1"/>
      <dgm:spPr/>
      <dgm:t>
        <a:bodyPr/>
        <a:lstStyle/>
        <a:p>
          <a:pPr algn="just"/>
          <a:r>
            <a:rPr lang="en-IN" sz="2400" baseline="0" dirty="0">
              <a:solidFill>
                <a:schemeClr val="tx1"/>
              </a:solidFill>
              <a:latin typeface="+mn-lt"/>
              <a:ea typeface="+mn-ea"/>
              <a:cs typeface="+mn-cs"/>
            </a:rPr>
            <a:t>The closest</a:t>
          </a:r>
          <a:r>
            <a:rPr lang="en-IN" sz="2400" baseline="0" dirty="0" err="1">
              <a:solidFill>
                <a:schemeClr val="tx1"/>
              </a:solidFill>
              <a:latin typeface="+mn-lt"/>
              <a:ea typeface="+mn-ea"/>
              <a:cs typeface="+mn-cs"/>
            </a:rPr>
            <a:t>furcation</a:t>
          </a:r>
          <a:r>
            <a:rPr lang="en-IN" sz="2400" baseline="0" dirty="0">
              <a:solidFill>
                <a:schemeClr val="tx1"/>
              </a:solidFill>
              <a:latin typeface="+mn-lt"/>
              <a:ea typeface="+mn-ea"/>
              <a:cs typeface="+mn-cs"/>
            </a:rPr>
            <a:t>to the surface is the</a:t>
          </a:r>
          <a:r>
            <a:rPr lang="en-IN" sz="2400" baseline="0" dirty="0" err="1">
              <a:solidFill>
                <a:schemeClr val="tx1"/>
              </a:solidFill>
              <a:latin typeface="+mn-lt"/>
              <a:ea typeface="+mn-ea"/>
              <a:cs typeface="+mn-cs"/>
            </a:rPr>
            <a:t>buccal</a:t>
          </a:r>
          <a:r>
            <a:rPr lang="en-IN" sz="2400" baseline="0" dirty="0">
              <a:solidFill>
                <a:schemeClr val="tx1"/>
              </a:solidFill>
              <a:latin typeface="+mn-lt"/>
              <a:ea typeface="+mn-ea"/>
              <a:cs typeface="+mn-cs"/>
            </a:rPr>
            <a:t>, followed by the distal and the deepest</a:t>
          </a:r>
          <a:r>
            <a:rPr lang="en-IN" sz="2400" baseline="0" dirty="0" err="1">
              <a:solidFill>
                <a:schemeClr val="tx1"/>
              </a:solidFill>
              <a:latin typeface="+mn-lt"/>
              <a:ea typeface="+mn-ea"/>
              <a:cs typeface="+mn-cs"/>
            </a:rPr>
            <a:t>furcation</a:t>
          </a:r>
          <a:r>
            <a:rPr lang="en-IN" sz="2400" baseline="0" dirty="0">
              <a:solidFill>
                <a:schemeClr val="tx1"/>
              </a:solidFill>
              <a:latin typeface="+mn-lt"/>
              <a:ea typeface="+mn-ea"/>
              <a:cs typeface="+mn-cs"/>
            </a:rPr>
            <a:t>apically and inwardly is the</a:t>
          </a:r>
          <a:r>
            <a:rPr lang="en-IN" sz="2400" baseline="0" dirty="0" err="1">
              <a:solidFill>
                <a:schemeClr val="tx1"/>
              </a:solidFill>
              <a:latin typeface="+mn-lt"/>
              <a:ea typeface="+mn-ea"/>
              <a:cs typeface="+mn-cs"/>
            </a:rPr>
            <a:t>mesialfurcation</a:t>
          </a:r>
          <a:r>
            <a:rPr lang="en-IN" sz="2400" baseline="0" dirty="0">
              <a:solidFill>
                <a:schemeClr val="tx1"/>
              </a:solidFill>
              <a:latin typeface="+mn-lt"/>
              <a:ea typeface="+mn-ea"/>
              <a:cs typeface="+mn-cs"/>
            </a:rPr>
            <a:t>.</a:t>
          </a:r>
          <a:endParaRPr lang="en-IN" sz="2400" dirty="0">
            <a:solidFill>
              <a:schemeClr val="tx1"/>
            </a:solidFill>
          </a:endParaRPr>
        </a:p>
      </dgm:t>
    </dgm:pt>
    <dgm:pt modelId="{7EAACF9D-310B-4DA8-9F5C-438D3AE3A321}" type="parTrans" cxnId="{4F546008-F8E1-4C6E-A775-D066BAEF5E81}">
      <dgm:prSet/>
      <dgm:spPr/>
    </dgm:pt>
    <dgm:pt modelId="{0690A4A7-A495-4824-93E4-4505937E6FAB}" type="sibTrans" cxnId="{4F546008-F8E1-4C6E-A775-D066BAEF5E81}">
      <dgm:prSet/>
      <dgm:spPr/>
    </dgm:pt>
    <dgm:pt modelId="{8D173B0A-B726-4169-8829-45282A7EA87F}" type="pres">
      <dgm:prSet presAssocID="{09B7EA9E-B478-4ADC-AC36-4E645EA553C5}" presName="Name0" presStyleCnt="0">
        <dgm:presLayoutVars>
          <dgm:dir/>
          <dgm:animLvl val="lvl"/>
          <dgm:resizeHandles val="exact"/>
        </dgm:presLayoutVars>
      </dgm:prSet>
      <dgm:spPr/>
    </dgm:pt>
    <dgm:pt modelId="{F115F9EB-234C-4E61-876D-8D3AE1183DB1}" type="pres">
      <dgm:prSet presAssocID="{82ADB3D6-411B-4A34-A821-645732B06960}" presName="composite" presStyleCnt="0"/>
      <dgm:spPr/>
    </dgm:pt>
    <dgm:pt modelId="{A5994A30-409E-4F4F-A4CC-7ACE1298CC67}" type="pres">
      <dgm:prSet presAssocID="{82ADB3D6-411B-4A34-A821-645732B06960}" presName="parTx" presStyleLbl="alignNode1" presStyleIdx="0" presStyleCnt="2" custScaleX="100943" custScaleY="232148" custLinFactY="-100000" custLinFactNeighborX="5856" custLinFactNeighborY="-191240">
        <dgm:presLayoutVars>
          <dgm:chMax val="0"/>
          <dgm:chPref val="0"/>
          <dgm:bulletEnabled val="1"/>
        </dgm:presLayoutVars>
      </dgm:prSet>
      <dgm:spPr/>
    </dgm:pt>
    <dgm:pt modelId="{D8EB909E-A220-46E8-94D9-687E414A98F4}" type="pres">
      <dgm:prSet presAssocID="{82ADB3D6-411B-4A34-A821-645732B06960}" presName="desTx" presStyleLbl="alignAccFollowNode1" presStyleIdx="0" presStyleCnt="2" custScaleX="100328" custScaleY="91796" custLinFactY="-1066083" custLinFactNeighborX="7115" custLinFactNeighborY="-1100000">
        <dgm:presLayoutVars>
          <dgm:bulletEnabled val="1"/>
        </dgm:presLayoutVars>
      </dgm:prSet>
      <dgm:spPr/>
    </dgm:pt>
    <dgm:pt modelId="{D1E6E152-AD4C-47B3-B453-82E881CEA091}" type="pres">
      <dgm:prSet presAssocID="{53B20507-FAE2-4C5E-A9D7-D1C1BF975DFB}" presName="space" presStyleCnt="0"/>
      <dgm:spPr/>
    </dgm:pt>
    <dgm:pt modelId="{DF584139-6150-4B55-93B0-1A5C7CBD8FC1}" type="pres">
      <dgm:prSet presAssocID="{502CE79C-3487-4CF0-91C0-E81E4C122649}" presName="composite" presStyleCnt="0"/>
      <dgm:spPr/>
    </dgm:pt>
    <dgm:pt modelId="{DBE786D1-21E8-452C-B3F2-8C001B9920BF}" type="pres">
      <dgm:prSet presAssocID="{502CE79C-3487-4CF0-91C0-E81E4C122649}" presName="parTx" presStyleLbl="alignNode1" presStyleIdx="1" presStyleCnt="2" custScaleX="106602" custScaleY="2000000" custLinFactX="-20903" custLinFactY="1200000" custLinFactNeighborX="-100000" custLinFactNeighborY="1208854">
        <dgm:presLayoutVars>
          <dgm:chMax val="0"/>
          <dgm:chPref val="0"/>
          <dgm:bulletEnabled val="1"/>
        </dgm:presLayoutVars>
      </dgm:prSet>
      <dgm:spPr/>
    </dgm:pt>
    <dgm:pt modelId="{B042A095-CD99-49E6-94B0-6DDD36F0AD2E}" type="pres">
      <dgm:prSet presAssocID="{502CE79C-3487-4CF0-91C0-E81E4C122649}" presName="desTx" presStyleLbl="alignAccFollowNode1" presStyleIdx="1" presStyleCnt="2" custScaleX="127615" custScaleY="365580" custLinFactY="-984389" custLinFactNeighborX="167" custLinFactNeighborY="-1000000">
        <dgm:presLayoutVars>
          <dgm:bulletEnabled val="1"/>
        </dgm:presLayoutVars>
      </dgm:prSet>
      <dgm:spPr/>
    </dgm:pt>
  </dgm:ptLst>
  <dgm:cxnLst>
    <dgm:cxn modelId="{4F546008-F8E1-4C6E-A775-D066BAEF5E81}" srcId="{502CE79C-3487-4CF0-91C0-E81E4C122649}" destId="{18F87D89-055C-423C-8B93-C4923070B787}" srcOrd="1" destOrd="0" parTransId="{7EAACF9D-310B-4DA8-9F5C-438D3AE3A321}" sibTransId="{0690A4A7-A495-4824-93E4-4505937E6FAB}"/>
    <dgm:cxn modelId="{F53ED71E-3A10-47E8-8A69-14D28F6F5EB1}" srcId="{502CE79C-3487-4CF0-91C0-E81E4C122649}" destId="{DCABDFE3-BE1F-4ADC-8043-EA98400E0E7F}" srcOrd="0" destOrd="0" parTransId="{BFF94DB9-776E-4CF9-8598-682CB577D79C}" sibTransId="{4050903F-F250-4866-8F5F-ADBF34EBE6B1}"/>
    <dgm:cxn modelId="{47D69C1F-6C30-4C02-97FA-E1C2F1B276A6}" type="presOf" srcId="{598E717D-2F79-4C90-AE3E-1E8A6D6862EE}" destId="{B042A095-CD99-49E6-94B0-6DDD36F0AD2E}" srcOrd="0" destOrd="3" presId="urn:microsoft.com/office/officeart/2005/8/layout/hList1"/>
    <dgm:cxn modelId="{65523E41-F125-4434-BD2D-3568AD0C6B6E}" type="presOf" srcId="{18F87D89-055C-423C-8B93-C4923070B787}" destId="{B042A095-CD99-49E6-94B0-6DDD36F0AD2E}" srcOrd="0" destOrd="1" presId="urn:microsoft.com/office/officeart/2005/8/layout/hList1"/>
    <dgm:cxn modelId="{F9297E44-776C-4541-B223-C9C9DD5A7575}" type="presOf" srcId="{88328CDD-DB5E-47CE-ACD1-A2AE2CF8F7AA}" destId="{B042A095-CD99-49E6-94B0-6DDD36F0AD2E}" srcOrd="0" destOrd="2" presId="urn:microsoft.com/office/officeart/2005/8/layout/hList1"/>
    <dgm:cxn modelId="{E0029668-95F5-4E92-A187-C949C67395FD}" type="presOf" srcId="{502CE79C-3487-4CF0-91C0-E81E4C122649}" destId="{DBE786D1-21E8-452C-B3F2-8C001B9920BF}" srcOrd="0" destOrd="0" presId="urn:microsoft.com/office/officeart/2005/8/layout/hList1"/>
    <dgm:cxn modelId="{B923A44D-9936-4265-B87A-15CA7F7A0639}" srcId="{502CE79C-3487-4CF0-91C0-E81E4C122649}" destId="{C66F5E61-294A-462D-BA77-BF97952682C1}" srcOrd="4" destOrd="0" parTransId="{2889D9B2-68B1-40C9-B120-E898E203AE68}" sibTransId="{DC562431-C85E-4AAB-A6A2-AED095A92320}"/>
    <dgm:cxn modelId="{87A55A4E-2E60-45C6-A948-C60C9642D7FA}" type="presOf" srcId="{DCABDFE3-BE1F-4ADC-8043-EA98400E0E7F}" destId="{B042A095-CD99-49E6-94B0-6DDD36F0AD2E}" srcOrd="0" destOrd="0" presId="urn:microsoft.com/office/officeart/2005/8/layout/hList1"/>
    <dgm:cxn modelId="{1A891D7F-DEAF-49EB-8104-FB39CCE788C7}" srcId="{502CE79C-3487-4CF0-91C0-E81E4C122649}" destId="{598E717D-2F79-4C90-AE3E-1E8A6D6862EE}" srcOrd="3" destOrd="0" parTransId="{560B8FF6-0E7E-423F-8722-D558CE333C4E}" sibTransId="{65EFACAE-B325-452E-97EE-B3F099E47C04}"/>
    <dgm:cxn modelId="{1514F386-B780-4B2C-877E-F2FB827BB953}" type="presOf" srcId="{C66F5E61-294A-462D-BA77-BF97952682C1}" destId="{B042A095-CD99-49E6-94B0-6DDD36F0AD2E}" srcOrd="0" destOrd="4" presId="urn:microsoft.com/office/officeart/2005/8/layout/hList1"/>
    <dgm:cxn modelId="{ED0B5B8B-8A84-4BAF-9747-A690C91F3489}" srcId="{82ADB3D6-411B-4A34-A821-645732B06960}" destId="{E48CB4A6-D3E9-4C0C-BF6B-10DBA50D34CA}" srcOrd="0" destOrd="0" parTransId="{CC0BCA33-9F46-4DAC-BB9D-E34430823AF6}" sibTransId="{B0863BE8-A943-4E67-AD4C-F54D84383B61}"/>
    <dgm:cxn modelId="{A456A590-7435-4252-8C77-FA1448A99724}" type="presOf" srcId="{09B7EA9E-B478-4ADC-AC36-4E645EA553C5}" destId="{8D173B0A-B726-4169-8829-45282A7EA87F}" srcOrd="0" destOrd="0" presId="urn:microsoft.com/office/officeart/2005/8/layout/hList1"/>
    <dgm:cxn modelId="{28F82CA1-2937-4361-86F9-6585358C1388}" srcId="{09B7EA9E-B478-4ADC-AC36-4E645EA553C5}" destId="{82ADB3D6-411B-4A34-A821-645732B06960}" srcOrd="0" destOrd="0" parTransId="{1798017C-F6D8-4D17-A9DB-F6E3FA65A5B5}" sibTransId="{53B20507-FAE2-4C5E-A9D7-D1C1BF975DFB}"/>
    <dgm:cxn modelId="{E24C71A4-E312-4146-9A3F-5DD8A0BAD8EC}" type="presOf" srcId="{82ADB3D6-411B-4A34-A821-645732B06960}" destId="{A5994A30-409E-4F4F-A4CC-7ACE1298CC67}" srcOrd="0" destOrd="0" presId="urn:microsoft.com/office/officeart/2005/8/layout/hList1"/>
    <dgm:cxn modelId="{959DB4B5-008A-4757-94A5-1927297CD327}" srcId="{09B7EA9E-B478-4ADC-AC36-4E645EA553C5}" destId="{502CE79C-3487-4CF0-91C0-E81E4C122649}" srcOrd="1" destOrd="0" parTransId="{50460220-F039-4FF1-BEF9-9CF6228C0A73}" sibTransId="{CEBE08D3-53A8-4C48-AB6B-61CD981000D7}"/>
    <dgm:cxn modelId="{614F7DE4-24B1-4A5C-A5E7-3F3272A45E8A}" srcId="{502CE79C-3487-4CF0-91C0-E81E4C122649}" destId="{88328CDD-DB5E-47CE-ACD1-A2AE2CF8F7AA}" srcOrd="2" destOrd="0" parTransId="{19FBFA7E-045A-4140-AC7E-FE53A4187743}" sibTransId="{A98DE657-C594-4EEF-AEFD-812EA2BF7CF3}"/>
    <dgm:cxn modelId="{530EBFEE-EA91-4349-BAD5-89D519DAFF31}" type="presOf" srcId="{E48CB4A6-D3E9-4C0C-BF6B-10DBA50D34CA}" destId="{D8EB909E-A220-46E8-94D9-687E414A98F4}" srcOrd="0" destOrd="0" presId="urn:microsoft.com/office/officeart/2005/8/layout/hList1"/>
    <dgm:cxn modelId="{A59FE6AD-9A0E-4710-BB1B-6B6AF10BFD79}" type="presParOf" srcId="{8D173B0A-B726-4169-8829-45282A7EA87F}" destId="{F115F9EB-234C-4E61-876D-8D3AE1183DB1}" srcOrd="0" destOrd="0" presId="urn:microsoft.com/office/officeart/2005/8/layout/hList1"/>
    <dgm:cxn modelId="{94D11C27-DB31-4FF7-B9A8-BC8FB55B1886}" type="presParOf" srcId="{F115F9EB-234C-4E61-876D-8D3AE1183DB1}" destId="{A5994A30-409E-4F4F-A4CC-7ACE1298CC67}" srcOrd="0" destOrd="0" presId="urn:microsoft.com/office/officeart/2005/8/layout/hList1"/>
    <dgm:cxn modelId="{FCC8129F-DE7D-4A9A-AD42-364E37A4ABEC}" type="presParOf" srcId="{F115F9EB-234C-4E61-876D-8D3AE1183DB1}" destId="{D8EB909E-A220-46E8-94D9-687E414A98F4}" srcOrd="1" destOrd="0" presId="urn:microsoft.com/office/officeart/2005/8/layout/hList1"/>
    <dgm:cxn modelId="{3D6BEDE8-2982-4B1B-986E-F00EA73079CF}" type="presParOf" srcId="{8D173B0A-B726-4169-8829-45282A7EA87F}" destId="{D1E6E152-AD4C-47B3-B453-82E881CEA091}" srcOrd="1" destOrd="0" presId="urn:microsoft.com/office/officeart/2005/8/layout/hList1"/>
    <dgm:cxn modelId="{53DC1FE8-CF34-415E-94F8-6648625E0FA9}" type="presParOf" srcId="{8D173B0A-B726-4169-8829-45282A7EA87F}" destId="{DF584139-6150-4B55-93B0-1A5C7CBD8FC1}" srcOrd="2" destOrd="0" presId="urn:microsoft.com/office/officeart/2005/8/layout/hList1"/>
    <dgm:cxn modelId="{CCD66518-5696-4BB7-A0AF-648A710694F6}" type="presParOf" srcId="{DF584139-6150-4B55-93B0-1A5C7CBD8FC1}" destId="{DBE786D1-21E8-452C-B3F2-8C001B9920BF}" srcOrd="0" destOrd="0" presId="urn:microsoft.com/office/officeart/2005/8/layout/hList1"/>
    <dgm:cxn modelId="{DF2B6C8E-349E-44CE-AC68-338D7379AC02}" type="presParOf" srcId="{DF584139-6150-4B55-93B0-1A5C7CBD8FC1}" destId="{B042A095-CD99-49E6-94B0-6DDD36F0AD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C4C0C8-1039-4867-BB6E-0E4A5F0B2E9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N"/>
        </a:p>
      </dgm:t>
    </dgm:pt>
    <dgm:pt modelId="{525BCA8E-9FDA-4FFE-BAA2-17F3E82259BF}">
      <dgm:prSet phldrT="[Text]" custT="1"/>
      <dgm:spPr/>
      <dgm:t>
        <a:bodyPr/>
        <a:lstStyle/>
        <a:p>
          <a:r>
            <a:rPr lang="en-IN" sz="2400" baseline="0" dirty="0">
              <a:solidFill>
                <a:schemeClr val="bg1"/>
              </a:solidFill>
              <a:latin typeface="+mn-lt"/>
              <a:ea typeface="+mn-ea"/>
              <a:cs typeface="+mn-cs"/>
            </a:rPr>
            <a:t>This tooth has a very peculiar pulp chamber, which is  wider</a:t>
          </a:r>
          <a:r>
            <a:rPr lang="en-IN" sz="2400" baseline="0" dirty="0" err="1">
              <a:solidFill>
                <a:schemeClr val="bg1"/>
              </a:solidFill>
              <a:latin typeface="+mn-lt"/>
              <a:ea typeface="+mn-ea"/>
              <a:cs typeface="+mn-cs"/>
            </a:rPr>
            <a:t>mesio</a:t>
          </a:r>
          <a:r>
            <a:rPr lang="en-IN" sz="2400" baseline="0" dirty="0">
              <a:solidFill>
                <a:schemeClr val="bg1"/>
              </a:solidFill>
              <a:latin typeface="+mn-lt"/>
              <a:ea typeface="+mn-ea"/>
              <a:cs typeface="+mn-cs"/>
            </a:rPr>
            <a:t>-distally at its</a:t>
          </a:r>
          <a:r>
            <a:rPr lang="en-IN" sz="2400" baseline="0" dirty="0" err="1">
              <a:solidFill>
                <a:schemeClr val="bg1"/>
              </a:solidFill>
              <a:latin typeface="+mn-lt"/>
              <a:ea typeface="+mn-ea"/>
              <a:cs typeface="+mn-cs"/>
            </a:rPr>
            <a:t>incisal</a:t>
          </a:r>
          <a:r>
            <a:rPr lang="en-IN" sz="2400" baseline="0" dirty="0">
              <a:solidFill>
                <a:schemeClr val="bg1"/>
              </a:solidFill>
              <a:latin typeface="+mn-lt"/>
              <a:ea typeface="+mn-ea"/>
              <a:cs typeface="+mn-cs"/>
            </a:rPr>
            <a:t>half than</a:t>
          </a:r>
          <a:r>
            <a:rPr lang="en-IN" sz="2400" baseline="0" dirty="0" err="1">
              <a:solidFill>
                <a:schemeClr val="bg1"/>
              </a:solidFill>
              <a:latin typeface="+mn-lt"/>
              <a:ea typeface="+mn-ea"/>
              <a:cs typeface="+mn-cs"/>
            </a:rPr>
            <a:t>labio-lingually</a:t>
          </a:r>
          <a:r>
            <a:rPr lang="en-IN" sz="2400" baseline="0" dirty="0">
              <a:solidFill>
                <a:schemeClr val="bg1"/>
              </a:solidFill>
              <a:latin typeface="+mn-lt"/>
              <a:ea typeface="+mn-ea"/>
              <a:cs typeface="+mn-cs"/>
            </a:rPr>
            <a:t>.</a:t>
          </a:r>
          <a:endParaRPr lang="en-IN" sz="2400" dirty="0">
            <a:solidFill>
              <a:schemeClr val="bg1"/>
            </a:solidFill>
          </a:endParaRPr>
        </a:p>
      </dgm:t>
    </dgm:pt>
    <dgm:pt modelId="{31AB8D76-D0F0-48EA-93FC-57FBD3DBEF07}" type="parTrans" cxnId="{F9AA98AA-9B0D-4064-ACA1-9439239D3340}">
      <dgm:prSet/>
      <dgm:spPr/>
      <dgm:t>
        <a:bodyPr/>
        <a:lstStyle/>
        <a:p>
          <a:endParaRPr lang="en-IN"/>
        </a:p>
      </dgm:t>
    </dgm:pt>
    <dgm:pt modelId="{841638F9-E62B-4D12-9706-5E6E5C55FD6C}" type="sibTrans" cxnId="{F9AA98AA-9B0D-4064-ACA1-9439239D3340}">
      <dgm:prSet/>
      <dgm:spPr/>
      <dgm:t>
        <a:bodyPr/>
        <a:lstStyle/>
        <a:p>
          <a:endParaRPr lang="en-IN"/>
        </a:p>
      </dgm:t>
    </dgm:pt>
    <dgm:pt modelId="{1EB3C0CF-506B-4AF9-AA18-A8DF7007B48B}">
      <dgm:prSet phldrT="[Text]" custT="1"/>
      <dgm:spPr/>
      <dgm:t>
        <a:bodyPr/>
        <a:lstStyle/>
        <a:p>
          <a:r>
            <a:rPr lang="en-IN" sz="2400" baseline="0" dirty="0">
              <a:solidFill>
                <a:schemeClr val="bg1"/>
              </a:solidFill>
              <a:latin typeface="+mn-lt"/>
              <a:ea typeface="+mn-ea"/>
              <a:cs typeface="+mn-cs"/>
            </a:rPr>
            <a:t>The pulp chamber is generally</a:t>
          </a:r>
          <a:r>
            <a:rPr lang="en-IN" sz="2400" baseline="0" dirty="0" err="1">
              <a:solidFill>
                <a:schemeClr val="bg1"/>
              </a:solidFill>
              <a:latin typeface="+mn-lt"/>
              <a:ea typeface="+mn-ea"/>
              <a:cs typeface="+mn-cs"/>
            </a:rPr>
            <a:t>lingually</a:t>
          </a:r>
          <a:r>
            <a:rPr lang="en-IN" sz="2400" baseline="0" dirty="0">
              <a:solidFill>
                <a:schemeClr val="bg1"/>
              </a:solidFill>
              <a:latin typeface="+mn-lt"/>
              <a:ea typeface="+mn-ea"/>
              <a:cs typeface="+mn-cs"/>
            </a:rPr>
            <a:t>deviated circumferentially</a:t>
          </a:r>
          <a:r>
            <a:rPr lang="en-IN" sz="2400" baseline="0" dirty="0" err="1">
              <a:solidFill>
                <a:schemeClr val="bg1"/>
              </a:solidFill>
              <a:latin typeface="+mn-lt"/>
              <a:ea typeface="+mn-ea"/>
              <a:cs typeface="+mn-cs"/>
            </a:rPr>
            <a:t>gingivally</a:t>
          </a:r>
          <a:r>
            <a:rPr lang="en-IN" sz="2400" baseline="0" dirty="0">
              <a:solidFill>
                <a:schemeClr val="bg1"/>
              </a:solidFill>
              <a:latin typeface="+mn-lt"/>
              <a:ea typeface="+mn-ea"/>
              <a:cs typeface="+mn-cs"/>
            </a:rPr>
            <a:t>the tooth has the least amount dentin in a cross section, 0.8-1.7 mm on the average</a:t>
          </a:r>
          <a:endParaRPr lang="en-IN" sz="2400" dirty="0">
            <a:solidFill>
              <a:schemeClr val="bg1"/>
            </a:solidFill>
          </a:endParaRPr>
        </a:p>
      </dgm:t>
    </dgm:pt>
    <dgm:pt modelId="{0BB42F44-5CDB-40A7-8613-4DE3573A9CDF}" type="parTrans" cxnId="{EC11D0C4-56FE-4A3B-9BF5-B305DC12CE74}">
      <dgm:prSet/>
      <dgm:spPr/>
      <dgm:t>
        <a:bodyPr/>
        <a:lstStyle/>
        <a:p>
          <a:endParaRPr lang="en-IN"/>
        </a:p>
      </dgm:t>
    </dgm:pt>
    <dgm:pt modelId="{16D89310-9240-444D-8703-DCA71F7C4C7D}" type="sibTrans" cxnId="{EC11D0C4-56FE-4A3B-9BF5-B305DC12CE74}">
      <dgm:prSet/>
      <dgm:spPr/>
      <dgm:t>
        <a:bodyPr/>
        <a:lstStyle/>
        <a:p>
          <a:endParaRPr lang="en-IN"/>
        </a:p>
      </dgm:t>
    </dgm:pt>
    <dgm:pt modelId="{FB16C7D1-22F1-47E2-B984-EB97EAC97B21}">
      <dgm:prSet phldrT="[Text]" custT="1"/>
      <dgm:spPr/>
      <dgm:t>
        <a:bodyPr/>
        <a:lstStyle/>
        <a:p>
          <a:r>
            <a:rPr lang="en-IN" sz="2400" baseline="0" dirty="0">
              <a:solidFill>
                <a:schemeClr val="bg1"/>
              </a:solidFill>
              <a:latin typeface="+mn-lt"/>
              <a:ea typeface="+mn-ea"/>
              <a:cs typeface="+mn-cs"/>
            </a:rPr>
            <a:t>There are three pulp horns: two in the</a:t>
          </a:r>
          <a:r>
            <a:rPr lang="en-IN" sz="2400" baseline="0" dirty="0" err="1">
              <a:solidFill>
                <a:schemeClr val="bg1"/>
              </a:solidFill>
              <a:latin typeface="+mn-lt"/>
              <a:ea typeface="+mn-ea"/>
              <a:cs typeface="+mn-cs"/>
            </a:rPr>
            <a:t>mesio</a:t>
          </a:r>
          <a:r>
            <a:rPr lang="en-IN" sz="2400" baseline="0" dirty="0">
              <a:solidFill>
                <a:schemeClr val="bg1"/>
              </a:solidFill>
              <a:latin typeface="+mn-lt"/>
              <a:ea typeface="+mn-ea"/>
              <a:cs typeface="+mn-cs"/>
            </a:rPr>
            <a:t>-distal direction and one in the lingual direction (the most pronounced of three)</a:t>
          </a:r>
          <a:endParaRPr lang="en-IN" sz="2400" dirty="0">
            <a:solidFill>
              <a:schemeClr val="bg1"/>
            </a:solidFill>
          </a:endParaRPr>
        </a:p>
      </dgm:t>
    </dgm:pt>
    <dgm:pt modelId="{9CA1AB2E-DFC2-474C-AC4B-D7ED51E23300}" type="parTrans" cxnId="{A9735E14-4392-4A94-9E72-262826A080BB}">
      <dgm:prSet/>
      <dgm:spPr/>
      <dgm:t>
        <a:bodyPr/>
        <a:lstStyle/>
        <a:p>
          <a:endParaRPr lang="en-IN"/>
        </a:p>
      </dgm:t>
    </dgm:pt>
    <dgm:pt modelId="{17F8A5ED-4454-48FF-B048-626DA7F342F1}" type="sibTrans" cxnId="{A9735E14-4392-4A94-9E72-262826A080BB}">
      <dgm:prSet/>
      <dgm:spPr/>
      <dgm:t>
        <a:bodyPr/>
        <a:lstStyle/>
        <a:p>
          <a:endParaRPr lang="en-IN"/>
        </a:p>
      </dgm:t>
    </dgm:pt>
    <dgm:pt modelId="{3C80D032-A671-4836-BBC5-6DACD36CA79E}">
      <dgm:prSet phldrT="[Text]" custT="1"/>
      <dgm:spPr/>
      <dgm:t>
        <a:bodyPr/>
        <a:lstStyle/>
        <a:p>
          <a:r>
            <a:rPr lang="en-IN" sz="2400" baseline="0" dirty="0">
              <a:solidFill>
                <a:schemeClr val="bg1"/>
              </a:solidFill>
              <a:latin typeface="+mn-lt"/>
              <a:ea typeface="+mn-ea"/>
              <a:cs typeface="+mn-cs"/>
            </a:rPr>
            <a:t>There is more dentin</a:t>
          </a:r>
          <a:r>
            <a:rPr lang="en-IN" sz="2400" baseline="0" dirty="0" err="1">
              <a:solidFill>
                <a:schemeClr val="bg1"/>
              </a:solidFill>
              <a:latin typeface="+mn-lt"/>
              <a:ea typeface="+mn-ea"/>
              <a:cs typeface="+mn-cs"/>
            </a:rPr>
            <a:t>labially</a:t>
          </a:r>
          <a:r>
            <a:rPr lang="en-IN" sz="2400" baseline="0" dirty="0">
              <a:solidFill>
                <a:schemeClr val="bg1"/>
              </a:solidFill>
              <a:latin typeface="+mn-lt"/>
              <a:ea typeface="+mn-ea"/>
              <a:cs typeface="+mn-cs"/>
            </a:rPr>
            <a:t>than proximally or</a:t>
          </a:r>
          <a:r>
            <a:rPr lang="en-IN" sz="2400" baseline="0" dirty="0" err="1">
              <a:solidFill>
                <a:schemeClr val="bg1"/>
              </a:solidFill>
              <a:latin typeface="+mn-lt"/>
              <a:ea typeface="+mn-ea"/>
              <a:cs typeface="+mn-cs"/>
            </a:rPr>
            <a:t>lingually</a:t>
          </a:r>
          <a:endParaRPr lang="en-IN" sz="2400" dirty="0">
            <a:solidFill>
              <a:schemeClr val="bg1"/>
            </a:solidFill>
          </a:endParaRPr>
        </a:p>
      </dgm:t>
    </dgm:pt>
    <dgm:pt modelId="{F325E277-03DD-4795-AFFC-87BEB4E62699}" type="parTrans" cxnId="{0C28E91C-F6B5-494F-AECE-9CA3FDCAD6A2}">
      <dgm:prSet/>
      <dgm:spPr/>
      <dgm:t>
        <a:bodyPr/>
        <a:lstStyle/>
        <a:p>
          <a:endParaRPr lang="en-IN"/>
        </a:p>
      </dgm:t>
    </dgm:pt>
    <dgm:pt modelId="{CD203687-4402-4A9C-AF78-37D50BB02531}" type="sibTrans" cxnId="{0C28E91C-F6B5-494F-AECE-9CA3FDCAD6A2}">
      <dgm:prSet/>
      <dgm:spPr/>
      <dgm:t>
        <a:bodyPr/>
        <a:lstStyle/>
        <a:p>
          <a:endParaRPr lang="en-IN"/>
        </a:p>
      </dgm:t>
    </dgm:pt>
    <dgm:pt modelId="{A269173C-4E75-4B84-A0CF-3CF7E6BB3539}" type="pres">
      <dgm:prSet presAssocID="{BCC4C0C8-1039-4867-BB6E-0E4A5F0B2E94}" presName="diagram" presStyleCnt="0">
        <dgm:presLayoutVars>
          <dgm:dir/>
          <dgm:resizeHandles val="exact"/>
        </dgm:presLayoutVars>
      </dgm:prSet>
      <dgm:spPr/>
    </dgm:pt>
    <dgm:pt modelId="{5B767595-2495-4374-B5C9-518BE055FCF3}" type="pres">
      <dgm:prSet presAssocID="{525BCA8E-9FDA-4FFE-BAA2-17F3E82259BF}" presName="node" presStyleLbl="node1" presStyleIdx="0" presStyleCnt="4" custScaleX="116797" custScaleY="115848">
        <dgm:presLayoutVars>
          <dgm:bulletEnabled val="1"/>
        </dgm:presLayoutVars>
      </dgm:prSet>
      <dgm:spPr/>
    </dgm:pt>
    <dgm:pt modelId="{57C9E1D7-2193-4753-A272-AEDE597DE1F1}" type="pres">
      <dgm:prSet presAssocID="{841638F9-E62B-4D12-9706-5E6E5C55FD6C}" presName="sibTrans" presStyleCnt="0"/>
      <dgm:spPr/>
    </dgm:pt>
    <dgm:pt modelId="{77A750B4-4D17-41CA-AE09-D4AA03D34E2E}" type="pres">
      <dgm:prSet presAssocID="{1EB3C0CF-506B-4AF9-AA18-A8DF7007B48B}" presName="node" presStyleLbl="node1" presStyleIdx="1" presStyleCnt="4" custScaleX="103311" custScaleY="107349">
        <dgm:presLayoutVars>
          <dgm:bulletEnabled val="1"/>
        </dgm:presLayoutVars>
      </dgm:prSet>
      <dgm:spPr/>
    </dgm:pt>
    <dgm:pt modelId="{9A47D384-E84F-416F-8A58-BDB089A38AD4}" type="pres">
      <dgm:prSet presAssocID="{16D89310-9240-444D-8703-DCA71F7C4C7D}" presName="sibTrans" presStyleCnt="0"/>
      <dgm:spPr/>
    </dgm:pt>
    <dgm:pt modelId="{33DEF178-F5AA-4381-B6E3-F5C771D2CC6B}" type="pres">
      <dgm:prSet presAssocID="{FB16C7D1-22F1-47E2-B984-EB97EAC97B21}" presName="node" presStyleLbl="node1" presStyleIdx="2" presStyleCnt="4" custLinFactNeighborX="-958" custLinFactNeighborY="-8899">
        <dgm:presLayoutVars>
          <dgm:bulletEnabled val="1"/>
        </dgm:presLayoutVars>
      </dgm:prSet>
      <dgm:spPr/>
    </dgm:pt>
    <dgm:pt modelId="{A56DAE1D-27B0-4B79-BEDB-249A3BC6F9A8}" type="pres">
      <dgm:prSet presAssocID="{17F8A5ED-4454-48FF-B048-626DA7F342F1}" presName="sibTrans" presStyleCnt="0"/>
      <dgm:spPr/>
    </dgm:pt>
    <dgm:pt modelId="{87EEA295-5980-4513-B879-1A44B4BED81F}" type="pres">
      <dgm:prSet presAssocID="{3C80D032-A671-4836-BBC5-6DACD36CA79E}" presName="node" presStyleLbl="node1" presStyleIdx="3" presStyleCnt="4" custLinFactNeighborX="10625" custLinFactNeighborY="-7389">
        <dgm:presLayoutVars>
          <dgm:bulletEnabled val="1"/>
        </dgm:presLayoutVars>
      </dgm:prSet>
      <dgm:spPr/>
    </dgm:pt>
  </dgm:ptLst>
  <dgm:cxnLst>
    <dgm:cxn modelId="{A9735E14-4392-4A94-9E72-262826A080BB}" srcId="{BCC4C0C8-1039-4867-BB6E-0E4A5F0B2E94}" destId="{FB16C7D1-22F1-47E2-B984-EB97EAC97B21}" srcOrd="2" destOrd="0" parTransId="{9CA1AB2E-DFC2-474C-AC4B-D7ED51E23300}" sibTransId="{17F8A5ED-4454-48FF-B048-626DA7F342F1}"/>
    <dgm:cxn modelId="{0C28E91C-F6B5-494F-AECE-9CA3FDCAD6A2}" srcId="{BCC4C0C8-1039-4867-BB6E-0E4A5F0B2E94}" destId="{3C80D032-A671-4836-BBC5-6DACD36CA79E}" srcOrd="3" destOrd="0" parTransId="{F325E277-03DD-4795-AFFC-87BEB4E62699}" sibTransId="{CD203687-4402-4A9C-AF78-37D50BB02531}"/>
    <dgm:cxn modelId="{880EA072-B1CB-4104-9787-B32033419437}" type="presOf" srcId="{BCC4C0C8-1039-4867-BB6E-0E4A5F0B2E94}" destId="{A269173C-4E75-4B84-A0CF-3CF7E6BB3539}" srcOrd="0" destOrd="0" presId="urn:microsoft.com/office/officeart/2005/8/layout/default"/>
    <dgm:cxn modelId="{9771E858-541E-48DA-912D-44FBC3F2374E}" type="presOf" srcId="{FB16C7D1-22F1-47E2-B984-EB97EAC97B21}" destId="{33DEF178-F5AA-4381-B6E3-F5C771D2CC6B}" srcOrd="0" destOrd="0" presId="urn:microsoft.com/office/officeart/2005/8/layout/default"/>
    <dgm:cxn modelId="{901E9C86-7A83-449B-8C09-BCBDF3147D21}" type="presOf" srcId="{3C80D032-A671-4836-BBC5-6DACD36CA79E}" destId="{87EEA295-5980-4513-B879-1A44B4BED81F}" srcOrd="0" destOrd="0" presId="urn:microsoft.com/office/officeart/2005/8/layout/default"/>
    <dgm:cxn modelId="{A2505691-3191-4CCD-9622-5899479C83B4}" type="presOf" srcId="{525BCA8E-9FDA-4FFE-BAA2-17F3E82259BF}" destId="{5B767595-2495-4374-B5C9-518BE055FCF3}" srcOrd="0" destOrd="0" presId="urn:microsoft.com/office/officeart/2005/8/layout/default"/>
    <dgm:cxn modelId="{F9AA98AA-9B0D-4064-ACA1-9439239D3340}" srcId="{BCC4C0C8-1039-4867-BB6E-0E4A5F0B2E94}" destId="{525BCA8E-9FDA-4FFE-BAA2-17F3E82259BF}" srcOrd="0" destOrd="0" parTransId="{31AB8D76-D0F0-48EA-93FC-57FBD3DBEF07}" sibTransId="{841638F9-E62B-4D12-9706-5E6E5C55FD6C}"/>
    <dgm:cxn modelId="{F08F1FAD-C5CF-4A1D-8FC7-B3270EEA7DC3}" type="presOf" srcId="{1EB3C0CF-506B-4AF9-AA18-A8DF7007B48B}" destId="{77A750B4-4D17-41CA-AE09-D4AA03D34E2E}" srcOrd="0" destOrd="0" presId="urn:microsoft.com/office/officeart/2005/8/layout/default"/>
    <dgm:cxn modelId="{EC11D0C4-56FE-4A3B-9BF5-B305DC12CE74}" srcId="{BCC4C0C8-1039-4867-BB6E-0E4A5F0B2E94}" destId="{1EB3C0CF-506B-4AF9-AA18-A8DF7007B48B}" srcOrd="1" destOrd="0" parTransId="{0BB42F44-5CDB-40A7-8613-4DE3573A9CDF}" sibTransId="{16D89310-9240-444D-8703-DCA71F7C4C7D}"/>
    <dgm:cxn modelId="{24539862-C0AC-43D4-B86B-57B30914ABF9}" type="presParOf" srcId="{A269173C-4E75-4B84-A0CF-3CF7E6BB3539}" destId="{5B767595-2495-4374-B5C9-518BE055FCF3}" srcOrd="0" destOrd="0" presId="urn:microsoft.com/office/officeart/2005/8/layout/default"/>
    <dgm:cxn modelId="{53185E16-522D-4DBF-920D-C7194A072D8F}" type="presParOf" srcId="{A269173C-4E75-4B84-A0CF-3CF7E6BB3539}" destId="{57C9E1D7-2193-4753-A272-AEDE597DE1F1}" srcOrd="1" destOrd="0" presId="urn:microsoft.com/office/officeart/2005/8/layout/default"/>
    <dgm:cxn modelId="{972B37DA-6106-42AB-8764-C0E5E9937FCE}" type="presParOf" srcId="{A269173C-4E75-4B84-A0CF-3CF7E6BB3539}" destId="{77A750B4-4D17-41CA-AE09-D4AA03D34E2E}" srcOrd="2" destOrd="0" presId="urn:microsoft.com/office/officeart/2005/8/layout/default"/>
    <dgm:cxn modelId="{848BF40E-07FC-426E-8A3B-30228912D036}" type="presParOf" srcId="{A269173C-4E75-4B84-A0CF-3CF7E6BB3539}" destId="{9A47D384-E84F-416F-8A58-BDB089A38AD4}" srcOrd="3" destOrd="0" presId="urn:microsoft.com/office/officeart/2005/8/layout/default"/>
    <dgm:cxn modelId="{B00A9E43-89BB-4524-B214-F7308B4070DF}" type="presParOf" srcId="{A269173C-4E75-4B84-A0CF-3CF7E6BB3539}" destId="{33DEF178-F5AA-4381-B6E3-F5C771D2CC6B}" srcOrd="4" destOrd="0" presId="urn:microsoft.com/office/officeart/2005/8/layout/default"/>
    <dgm:cxn modelId="{01BE8B9D-E7BE-440A-8EE5-385D4C533733}" type="presParOf" srcId="{A269173C-4E75-4B84-A0CF-3CF7E6BB3539}" destId="{A56DAE1D-27B0-4B79-BEDB-249A3BC6F9A8}" srcOrd="5" destOrd="0" presId="urn:microsoft.com/office/officeart/2005/8/layout/default"/>
    <dgm:cxn modelId="{D903D3E6-4634-4C33-8187-DBC6E1C3C8C9}" type="presParOf" srcId="{A269173C-4E75-4B84-A0CF-3CF7E6BB3539}" destId="{87EEA295-5980-4513-B879-1A44B4BED81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FBC951-D97C-4D9D-92C6-CBE619648E25}" type="doc">
      <dgm:prSet loTypeId="urn:microsoft.com/office/officeart/2005/8/layout/default" loCatId="list" qsTypeId="urn:microsoft.com/office/officeart/2005/8/quickstyle/simple1" qsCatId="simple" csTypeId="urn:microsoft.com/office/officeart/2005/8/colors/colorful1#2" csCatId="colorful" phldr="1"/>
      <dgm:spPr/>
      <dgm:t>
        <a:bodyPr/>
        <a:lstStyle/>
        <a:p>
          <a:endParaRPr lang="en-IN"/>
        </a:p>
      </dgm:t>
    </dgm:pt>
    <dgm:pt modelId="{705C7DD1-0287-442E-8217-40DEF7BDB890}">
      <dgm:prSet phldrT="[Text]" custT="1"/>
      <dgm:spPr/>
      <dgm:t>
        <a:bodyPr/>
        <a:lstStyle/>
        <a:p>
          <a:r>
            <a:rPr lang="en-IN" sz="2400" baseline="0" dirty="0">
              <a:solidFill>
                <a:schemeClr val="bg1"/>
              </a:solidFill>
              <a:latin typeface="+mn-lt"/>
              <a:ea typeface="+mn-ea"/>
              <a:cs typeface="+mn-cs"/>
            </a:rPr>
            <a:t>This tooth usually has five pulp horns, the</a:t>
          </a:r>
          <a:r>
            <a:rPr lang="en-IN" sz="2400" baseline="0" dirty="0" err="1">
              <a:solidFill>
                <a:schemeClr val="bg1"/>
              </a:solidFill>
              <a:latin typeface="+mn-lt"/>
              <a:ea typeface="+mn-ea"/>
              <a:cs typeface="+mn-cs"/>
            </a:rPr>
            <a:t>mesio-buccal</a:t>
          </a:r>
          <a:r>
            <a:rPr lang="en-IN" sz="2400" baseline="0" dirty="0">
              <a:solidFill>
                <a:schemeClr val="bg1"/>
              </a:solidFill>
              <a:latin typeface="+mn-lt"/>
              <a:ea typeface="+mn-ea"/>
              <a:cs typeface="+mn-cs"/>
            </a:rPr>
            <a:t>being the most pronounced and closest to the surface</a:t>
          </a:r>
          <a:endParaRPr lang="en-IN" sz="2400" dirty="0">
            <a:solidFill>
              <a:schemeClr val="bg1"/>
            </a:solidFill>
          </a:endParaRPr>
        </a:p>
      </dgm:t>
    </dgm:pt>
    <dgm:pt modelId="{43BC1088-D6CC-49B3-A26D-D506DDF08559}" type="parTrans" cxnId="{F6429FBB-D517-4357-ACA8-F52A8583833D}">
      <dgm:prSet/>
      <dgm:spPr/>
      <dgm:t>
        <a:bodyPr/>
        <a:lstStyle/>
        <a:p>
          <a:endParaRPr lang="en-IN"/>
        </a:p>
      </dgm:t>
    </dgm:pt>
    <dgm:pt modelId="{2B326CD7-447F-462B-86AD-FCADB23DCB24}" type="sibTrans" cxnId="{F6429FBB-D517-4357-ACA8-F52A8583833D}">
      <dgm:prSet/>
      <dgm:spPr/>
      <dgm:t>
        <a:bodyPr/>
        <a:lstStyle/>
        <a:p>
          <a:endParaRPr lang="en-IN"/>
        </a:p>
      </dgm:t>
    </dgm:pt>
    <dgm:pt modelId="{979E8CBE-E1D7-47B8-B3C4-CE7DEE8AD314}">
      <dgm:prSet phldrT="[Text]" custT="1"/>
      <dgm:spPr/>
      <dgm:t>
        <a:bodyPr/>
        <a:lstStyle/>
        <a:p>
          <a:r>
            <a:rPr lang="en-IN" sz="2400" baseline="0" dirty="0">
              <a:solidFill>
                <a:schemeClr val="bg1"/>
              </a:solidFill>
              <a:latin typeface="+mn-lt"/>
              <a:ea typeface="+mn-ea"/>
              <a:cs typeface="+mn-cs"/>
            </a:rPr>
            <a:t>The whole pulp chamber is</a:t>
          </a:r>
          <a:r>
            <a:rPr lang="en-IN" sz="2400" baseline="0" dirty="0" err="1">
              <a:solidFill>
                <a:schemeClr val="bg1"/>
              </a:solidFill>
              <a:latin typeface="+mn-lt"/>
              <a:ea typeface="+mn-ea"/>
              <a:cs typeface="+mn-cs"/>
            </a:rPr>
            <a:t>mesio-bucally</a:t>
          </a:r>
          <a:r>
            <a:rPr lang="en-IN" sz="2400" baseline="0" dirty="0">
              <a:solidFill>
                <a:schemeClr val="bg1"/>
              </a:solidFill>
              <a:latin typeface="+mn-lt"/>
              <a:ea typeface="+mn-ea"/>
              <a:cs typeface="+mn-cs"/>
            </a:rPr>
            <a:t>deviated with more dentin distally. especially</a:t>
          </a:r>
          <a:r>
            <a:rPr lang="en-IN" sz="2400" baseline="0" dirty="0" err="1">
              <a:solidFill>
                <a:schemeClr val="bg1"/>
              </a:solidFill>
              <a:latin typeface="+mn-lt"/>
              <a:ea typeface="+mn-ea"/>
              <a:cs typeface="+mn-cs"/>
            </a:rPr>
            <a:t>disto-lingually</a:t>
          </a:r>
          <a:r>
            <a:rPr lang="en-IN" sz="2400" baseline="0" dirty="0">
              <a:solidFill>
                <a:schemeClr val="bg1"/>
              </a:solidFill>
              <a:latin typeface="+mn-lt"/>
              <a:ea typeface="+mn-ea"/>
              <a:cs typeface="+mn-cs"/>
            </a:rPr>
            <a:t>, than</a:t>
          </a:r>
          <a:r>
            <a:rPr lang="en-IN" sz="2400" baseline="0" dirty="0" err="1">
              <a:solidFill>
                <a:schemeClr val="bg1"/>
              </a:solidFill>
              <a:latin typeface="+mn-lt"/>
              <a:ea typeface="+mn-ea"/>
              <a:cs typeface="+mn-cs"/>
            </a:rPr>
            <a:t>mesially</a:t>
          </a:r>
          <a:r>
            <a:rPr lang="en-IN" sz="2400" baseline="0">
              <a:solidFill>
                <a:schemeClr val="bg1"/>
              </a:solidFill>
              <a:latin typeface="+mn-lt"/>
              <a:ea typeface="+mn-ea"/>
              <a:cs typeface="+mn-cs"/>
            </a:rPr>
            <a:t>, especially mesio-buccally</a:t>
          </a:r>
          <a:endParaRPr lang="en-IN" sz="2400" dirty="0">
            <a:solidFill>
              <a:schemeClr val="bg1"/>
            </a:solidFill>
          </a:endParaRPr>
        </a:p>
      </dgm:t>
    </dgm:pt>
    <dgm:pt modelId="{E4A4324D-5E9F-49F2-A1BE-79C611E79CAF}" type="parTrans" cxnId="{5FDB1E9A-4B67-4898-90F3-21AF019B74FA}">
      <dgm:prSet/>
      <dgm:spPr/>
      <dgm:t>
        <a:bodyPr/>
        <a:lstStyle/>
        <a:p>
          <a:endParaRPr lang="en-IN"/>
        </a:p>
      </dgm:t>
    </dgm:pt>
    <dgm:pt modelId="{711ED987-76E0-4D66-A0C4-DB08A43F33FD}" type="sibTrans" cxnId="{5FDB1E9A-4B67-4898-90F3-21AF019B74FA}">
      <dgm:prSet/>
      <dgm:spPr/>
      <dgm:t>
        <a:bodyPr/>
        <a:lstStyle/>
        <a:p>
          <a:endParaRPr lang="en-IN"/>
        </a:p>
      </dgm:t>
    </dgm:pt>
    <dgm:pt modelId="{DB361EB8-D535-4351-93B0-F95AED7F1EA4}">
      <dgm:prSet phldrT="[Text]" custT="1"/>
      <dgm:spPr/>
      <dgm:t>
        <a:bodyPr/>
        <a:lstStyle/>
        <a:p>
          <a:r>
            <a:rPr lang="en-IN" sz="2400" baseline="0" dirty="0">
              <a:solidFill>
                <a:schemeClr val="bg1"/>
              </a:solidFill>
              <a:latin typeface="+mn-lt"/>
              <a:ea typeface="+mn-ea"/>
              <a:cs typeface="+mn-cs"/>
            </a:rPr>
            <a:t>The floor of the pulp chamber is smaller than its roof.</a:t>
          </a:r>
        </a:p>
        <a:p>
          <a:r>
            <a:rPr lang="en-IN" sz="2400" baseline="0" dirty="0">
              <a:solidFill>
                <a:schemeClr val="bg1"/>
              </a:solidFill>
              <a:latin typeface="+mn-lt"/>
              <a:ea typeface="+mn-ea"/>
              <a:cs typeface="+mn-cs"/>
            </a:rPr>
            <a:t>The side walls of the pulp chambers are flat to concave inwardly.</a:t>
          </a:r>
          <a:endParaRPr lang="en-IN" sz="2400" dirty="0">
            <a:solidFill>
              <a:schemeClr val="bg1"/>
            </a:solidFill>
          </a:endParaRPr>
        </a:p>
      </dgm:t>
    </dgm:pt>
    <dgm:pt modelId="{1C3DEB38-7B3B-4ED3-8278-A41660AE1697}" type="parTrans" cxnId="{D05239C8-02EF-4D38-B01A-23F5D2E3B523}">
      <dgm:prSet/>
      <dgm:spPr/>
      <dgm:t>
        <a:bodyPr/>
        <a:lstStyle/>
        <a:p>
          <a:endParaRPr lang="en-IN"/>
        </a:p>
      </dgm:t>
    </dgm:pt>
    <dgm:pt modelId="{10F83065-E038-46C3-8F13-D0BCA3A3416A}" type="sibTrans" cxnId="{D05239C8-02EF-4D38-B01A-23F5D2E3B523}">
      <dgm:prSet/>
      <dgm:spPr/>
      <dgm:t>
        <a:bodyPr/>
        <a:lstStyle/>
        <a:p>
          <a:endParaRPr lang="en-IN"/>
        </a:p>
      </dgm:t>
    </dgm:pt>
    <dgm:pt modelId="{5220AF00-9B41-4DCC-B67B-712A55F66DFF}">
      <dgm:prSet phldrT="[Text]" custT="1"/>
      <dgm:spPr/>
      <dgm:t>
        <a:bodyPr/>
        <a:lstStyle/>
        <a:p>
          <a:r>
            <a:rPr lang="en-IN" sz="2400" baseline="0" dirty="0">
              <a:solidFill>
                <a:schemeClr val="bg1"/>
              </a:solidFill>
              <a:latin typeface="+mn-lt"/>
              <a:ea typeface="+mn-ea"/>
              <a:cs typeface="+mn-cs"/>
            </a:rPr>
            <a:t>Circumferentially</a:t>
          </a:r>
          <a:r>
            <a:rPr lang="en-IN" sz="2400" baseline="0" dirty="0" err="1">
              <a:solidFill>
                <a:schemeClr val="bg1"/>
              </a:solidFill>
              <a:latin typeface="+mn-lt"/>
              <a:ea typeface="+mn-ea"/>
              <a:cs typeface="+mn-cs"/>
            </a:rPr>
            <a:t>gingivally</a:t>
          </a:r>
          <a:r>
            <a:rPr lang="en-IN" sz="2400" baseline="0" dirty="0">
              <a:solidFill>
                <a:schemeClr val="bg1"/>
              </a:solidFill>
              <a:latin typeface="+mn-lt"/>
              <a:ea typeface="+mn-ea"/>
              <a:cs typeface="+mn-cs"/>
            </a:rPr>
            <a:t>, the average thickness of dentin is 2-3 mm at the cervical line.</a:t>
          </a:r>
          <a:endParaRPr lang="en-IN" sz="2400" dirty="0">
            <a:solidFill>
              <a:schemeClr val="bg1"/>
            </a:solidFill>
          </a:endParaRPr>
        </a:p>
      </dgm:t>
    </dgm:pt>
    <dgm:pt modelId="{BB6D81E4-FAA2-40CB-815D-EB6FCB2A245E}" type="parTrans" cxnId="{10F201DA-F287-4B82-B00E-BE564A303813}">
      <dgm:prSet/>
      <dgm:spPr/>
      <dgm:t>
        <a:bodyPr/>
        <a:lstStyle/>
        <a:p>
          <a:endParaRPr lang="en-IN"/>
        </a:p>
      </dgm:t>
    </dgm:pt>
    <dgm:pt modelId="{38801B39-6E40-4C0D-B162-4450B7DD1308}" type="sibTrans" cxnId="{10F201DA-F287-4B82-B00E-BE564A303813}">
      <dgm:prSet/>
      <dgm:spPr/>
      <dgm:t>
        <a:bodyPr/>
        <a:lstStyle/>
        <a:p>
          <a:endParaRPr lang="en-IN"/>
        </a:p>
      </dgm:t>
    </dgm:pt>
    <dgm:pt modelId="{2AEC86A6-6F73-4CF2-9A07-D81FA140BA0C}">
      <dgm:prSet phldrT="[Text]" custT="1"/>
      <dgm:spPr/>
      <dgm:t>
        <a:bodyPr/>
        <a:lstStyle/>
        <a:p>
          <a:r>
            <a:rPr lang="en-IN" sz="2400" baseline="0" dirty="0">
              <a:solidFill>
                <a:schemeClr val="bg1"/>
              </a:solidFill>
              <a:latin typeface="+mn-lt"/>
              <a:ea typeface="+mn-ea"/>
              <a:cs typeface="+mn-cs"/>
            </a:rPr>
            <a:t>There are two</a:t>
          </a:r>
          <a:r>
            <a:rPr lang="en-IN" sz="2400" baseline="0" dirty="0" err="1">
              <a:solidFill>
                <a:schemeClr val="bg1"/>
              </a:solidFill>
              <a:latin typeface="+mn-lt"/>
              <a:ea typeface="+mn-ea"/>
              <a:cs typeface="+mn-cs"/>
            </a:rPr>
            <a:t>furcations</a:t>
          </a:r>
          <a:r>
            <a:rPr lang="en-IN" sz="2400" baseline="0" dirty="0">
              <a:solidFill>
                <a:schemeClr val="bg1"/>
              </a:solidFill>
              <a:latin typeface="+mn-lt"/>
              <a:ea typeface="+mn-ea"/>
              <a:cs typeface="+mn-cs"/>
            </a:rPr>
            <a:t>between the</a:t>
          </a:r>
          <a:r>
            <a:rPr lang="en-IN" sz="2400" baseline="0" dirty="0" err="1">
              <a:solidFill>
                <a:schemeClr val="bg1"/>
              </a:solidFill>
              <a:latin typeface="+mn-lt"/>
              <a:ea typeface="+mn-ea"/>
              <a:cs typeface="+mn-cs"/>
            </a:rPr>
            <a:t>mesial</a:t>
          </a:r>
          <a:r>
            <a:rPr lang="en-IN" sz="2400" baseline="0" dirty="0">
              <a:solidFill>
                <a:schemeClr val="bg1"/>
              </a:solidFill>
              <a:latin typeface="+mn-lt"/>
              <a:ea typeface="+mn-ea"/>
              <a:cs typeface="+mn-cs"/>
            </a:rPr>
            <a:t>and distal roots: one in the</a:t>
          </a:r>
          <a:r>
            <a:rPr lang="en-IN" sz="2400" baseline="0" dirty="0" err="1">
              <a:solidFill>
                <a:schemeClr val="bg1"/>
              </a:solidFill>
              <a:latin typeface="+mn-lt"/>
              <a:ea typeface="+mn-ea"/>
              <a:cs typeface="+mn-cs"/>
            </a:rPr>
            <a:t>buccal</a:t>
          </a:r>
          <a:r>
            <a:rPr lang="en-IN" sz="2400" baseline="0" dirty="0">
              <a:solidFill>
                <a:schemeClr val="bg1"/>
              </a:solidFill>
              <a:latin typeface="+mn-lt"/>
              <a:ea typeface="+mn-ea"/>
              <a:cs typeface="+mn-cs"/>
            </a:rPr>
            <a:t>and another in the lingual.</a:t>
          </a:r>
          <a:endParaRPr lang="en-IN" sz="2400" dirty="0">
            <a:solidFill>
              <a:schemeClr val="bg1"/>
            </a:solidFill>
          </a:endParaRPr>
        </a:p>
      </dgm:t>
    </dgm:pt>
    <dgm:pt modelId="{B4A06E20-16FA-4ECD-BA79-F7EAAF385AC4}" type="parTrans" cxnId="{F57243A6-2BBF-49E4-BBA7-B0C9C80D81A9}">
      <dgm:prSet/>
      <dgm:spPr/>
      <dgm:t>
        <a:bodyPr/>
        <a:lstStyle/>
        <a:p>
          <a:endParaRPr lang="en-IN"/>
        </a:p>
      </dgm:t>
    </dgm:pt>
    <dgm:pt modelId="{4216AD62-BD19-4730-A95E-7E8DE5DE3ED7}" type="sibTrans" cxnId="{F57243A6-2BBF-49E4-BBA7-B0C9C80D81A9}">
      <dgm:prSet/>
      <dgm:spPr/>
      <dgm:t>
        <a:bodyPr/>
        <a:lstStyle/>
        <a:p>
          <a:endParaRPr lang="en-IN"/>
        </a:p>
      </dgm:t>
    </dgm:pt>
    <dgm:pt modelId="{B1755122-9710-4D0D-A3C9-0EF31B8D8908}" type="pres">
      <dgm:prSet presAssocID="{DCFBC951-D97C-4D9D-92C6-CBE619648E25}" presName="diagram" presStyleCnt="0">
        <dgm:presLayoutVars>
          <dgm:dir/>
          <dgm:resizeHandles val="exact"/>
        </dgm:presLayoutVars>
      </dgm:prSet>
      <dgm:spPr/>
    </dgm:pt>
    <dgm:pt modelId="{7841B676-6F26-4A1B-B277-D912822C0886}" type="pres">
      <dgm:prSet presAssocID="{705C7DD1-0287-442E-8217-40DEF7BDB890}" presName="node" presStyleLbl="node1" presStyleIdx="0" presStyleCnt="5" custScaleX="115159" custScaleY="153219">
        <dgm:presLayoutVars>
          <dgm:bulletEnabled val="1"/>
        </dgm:presLayoutVars>
      </dgm:prSet>
      <dgm:spPr/>
    </dgm:pt>
    <dgm:pt modelId="{3EB73755-2987-4A7A-93A4-D957FC49E0F5}" type="pres">
      <dgm:prSet presAssocID="{2B326CD7-447F-462B-86AD-FCADB23DCB24}" presName="sibTrans" presStyleCnt="0"/>
      <dgm:spPr/>
    </dgm:pt>
    <dgm:pt modelId="{7CDDA41C-F1AB-4616-879F-361CE8207884}" type="pres">
      <dgm:prSet presAssocID="{979E8CBE-E1D7-47B8-B3C4-CE7DEE8AD314}" presName="node" presStyleLbl="node1" presStyleIdx="1" presStyleCnt="5" custScaleX="111112" custScaleY="174074" custLinFactNeighborX="0" custLinFactNeighborY="1491">
        <dgm:presLayoutVars>
          <dgm:bulletEnabled val="1"/>
        </dgm:presLayoutVars>
      </dgm:prSet>
      <dgm:spPr/>
    </dgm:pt>
    <dgm:pt modelId="{815CE411-338C-42DE-806F-334886D86179}" type="pres">
      <dgm:prSet presAssocID="{711ED987-76E0-4D66-A0C4-DB08A43F33FD}" presName="sibTrans" presStyleCnt="0"/>
      <dgm:spPr/>
    </dgm:pt>
    <dgm:pt modelId="{D7AFAC13-F89B-4A93-B703-D71CCCD55516}" type="pres">
      <dgm:prSet presAssocID="{DB361EB8-D535-4351-93B0-F95AED7F1EA4}" presName="node" presStyleLbl="node1" presStyleIdx="2" presStyleCnt="5" custScaleY="175352">
        <dgm:presLayoutVars>
          <dgm:bulletEnabled val="1"/>
        </dgm:presLayoutVars>
      </dgm:prSet>
      <dgm:spPr/>
    </dgm:pt>
    <dgm:pt modelId="{86769807-20D9-462D-AD51-1A532C6C4D8C}" type="pres">
      <dgm:prSet presAssocID="{10F83065-E038-46C3-8F13-D0BCA3A3416A}" presName="sibTrans" presStyleCnt="0"/>
      <dgm:spPr/>
    </dgm:pt>
    <dgm:pt modelId="{B852DC46-838A-4A3F-8689-7C75616475DC}" type="pres">
      <dgm:prSet presAssocID="{5220AF00-9B41-4DCC-B67B-712A55F66DFF}" presName="node" presStyleLbl="node1" presStyleIdx="3" presStyleCnt="5" custScaleX="115534" custScaleY="116073" custLinFactNeighborX="-12676" custLinFactNeighborY="-12993">
        <dgm:presLayoutVars>
          <dgm:bulletEnabled val="1"/>
        </dgm:presLayoutVars>
      </dgm:prSet>
      <dgm:spPr/>
    </dgm:pt>
    <dgm:pt modelId="{5FD3856C-7C88-4037-AF2C-1F399A946A4B}" type="pres">
      <dgm:prSet presAssocID="{38801B39-6E40-4C0D-B162-4450B7DD1308}" presName="sibTrans" presStyleCnt="0"/>
      <dgm:spPr/>
    </dgm:pt>
    <dgm:pt modelId="{F407C128-1D85-4E19-96EE-4A603948C5C7}" type="pres">
      <dgm:prSet presAssocID="{2AEC86A6-6F73-4CF2-9A07-D81FA140BA0C}" presName="node" presStyleLbl="node1" presStyleIdx="4" presStyleCnt="5" custScaleX="133367" custScaleY="124703" custLinFactNeighborX="6501" custLinFactNeighborY="-12985">
        <dgm:presLayoutVars>
          <dgm:bulletEnabled val="1"/>
        </dgm:presLayoutVars>
      </dgm:prSet>
      <dgm:spPr/>
    </dgm:pt>
  </dgm:ptLst>
  <dgm:cxnLst>
    <dgm:cxn modelId="{3CCC7900-6BA2-4586-A4BA-DD4105053813}" type="presOf" srcId="{DB361EB8-D535-4351-93B0-F95AED7F1EA4}" destId="{D7AFAC13-F89B-4A93-B703-D71CCCD55516}" srcOrd="0" destOrd="0" presId="urn:microsoft.com/office/officeart/2005/8/layout/default"/>
    <dgm:cxn modelId="{C1DD3A03-FD10-4AD2-92B9-4D52F4032559}" type="presOf" srcId="{2AEC86A6-6F73-4CF2-9A07-D81FA140BA0C}" destId="{F407C128-1D85-4E19-96EE-4A603948C5C7}" srcOrd="0" destOrd="0" presId="urn:microsoft.com/office/officeart/2005/8/layout/default"/>
    <dgm:cxn modelId="{E4033135-28B1-49E6-8486-B7898E18CEEB}" type="presOf" srcId="{705C7DD1-0287-442E-8217-40DEF7BDB890}" destId="{7841B676-6F26-4A1B-B277-D912822C0886}" srcOrd="0" destOrd="0" presId="urn:microsoft.com/office/officeart/2005/8/layout/default"/>
    <dgm:cxn modelId="{BC6CAC45-BC2B-470A-8AD5-0C6BB093B423}" type="presOf" srcId="{979E8CBE-E1D7-47B8-B3C4-CE7DEE8AD314}" destId="{7CDDA41C-F1AB-4616-879F-361CE8207884}" srcOrd="0" destOrd="0" presId="urn:microsoft.com/office/officeart/2005/8/layout/default"/>
    <dgm:cxn modelId="{F2788A99-6562-4E0E-9AF9-1D3FCDB6EC62}" type="presOf" srcId="{DCFBC951-D97C-4D9D-92C6-CBE619648E25}" destId="{B1755122-9710-4D0D-A3C9-0EF31B8D8908}" srcOrd="0" destOrd="0" presId="urn:microsoft.com/office/officeart/2005/8/layout/default"/>
    <dgm:cxn modelId="{5FDB1E9A-4B67-4898-90F3-21AF019B74FA}" srcId="{DCFBC951-D97C-4D9D-92C6-CBE619648E25}" destId="{979E8CBE-E1D7-47B8-B3C4-CE7DEE8AD314}" srcOrd="1" destOrd="0" parTransId="{E4A4324D-5E9F-49F2-A1BE-79C611E79CAF}" sibTransId="{711ED987-76E0-4D66-A0C4-DB08A43F33FD}"/>
    <dgm:cxn modelId="{F57243A6-2BBF-49E4-BBA7-B0C9C80D81A9}" srcId="{DCFBC951-D97C-4D9D-92C6-CBE619648E25}" destId="{2AEC86A6-6F73-4CF2-9A07-D81FA140BA0C}" srcOrd="4" destOrd="0" parTransId="{B4A06E20-16FA-4ECD-BA79-F7EAAF385AC4}" sibTransId="{4216AD62-BD19-4730-A95E-7E8DE5DE3ED7}"/>
    <dgm:cxn modelId="{F6429FBB-D517-4357-ACA8-F52A8583833D}" srcId="{DCFBC951-D97C-4D9D-92C6-CBE619648E25}" destId="{705C7DD1-0287-442E-8217-40DEF7BDB890}" srcOrd="0" destOrd="0" parTransId="{43BC1088-D6CC-49B3-A26D-D506DDF08559}" sibTransId="{2B326CD7-447F-462B-86AD-FCADB23DCB24}"/>
    <dgm:cxn modelId="{D05239C8-02EF-4D38-B01A-23F5D2E3B523}" srcId="{DCFBC951-D97C-4D9D-92C6-CBE619648E25}" destId="{DB361EB8-D535-4351-93B0-F95AED7F1EA4}" srcOrd="2" destOrd="0" parTransId="{1C3DEB38-7B3B-4ED3-8278-A41660AE1697}" sibTransId="{10F83065-E038-46C3-8F13-D0BCA3A3416A}"/>
    <dgm:cxn modelId="{10F201DA-F287-4B82-B00E-BE564A303813}" srcId="{DCFBC951-D97C-4D9D-92C6-CBE619648E25}" destId="{5220AF00-9B41-4DCC-B67B-712A55F66DFF}" srcOrd="3" destOrd="0" parTransId="{BB6D81E4-FAA2-40CB-815D-EB6FCB2A245E}" sibTransId="{38801B39-6E40-4C0D-B162-4450B7DD1308}"/>
    <dgm:cxn modelId="{4ACFCFE1-8063-44F3-9AA9-5028E04BB524}" type="presOf" srcId="{5220AF00-9B41-4DCC-B67B-712A55F66DFF}" destId="{B852DC46-838A-4A3F-8689-7C75616475DC}" srcOrd="0" destOrd="0" presId="urn:microsoft.com/office/officeart/2005/8/layout/default"/>
    <dgm:cxn modelId="{F37B8537-4BE3-434C-BF9D-FAAE974EAB64}" type="presParOf" srcId="{B1755122-9710-4D0D-A3C9-0EF31B8D8908}" destId="{7841B676-6F26-4A1B-B277-D912822C0886}" srcOrd="0" destOrd="0" presId="urn:microsoft.com/office/officeart/2005/8/layout/default"/>
    <dgm:cxn modelId="{A46E8B21-FB16-4A2D-B0A2-351F4C90A2B1}" type="presParOf" srcId="{B1755122-9710-4D0D-A3C9-0EF31B8D8908}" destId="{3EB73755-2987-4A7A-93A4-D957FC49E0F5}" srcOrd="1" destOrd="0" presId="urn:microsoft.com/office/officeart/2005/8/layout/default"/>
    <dgm:cxn modelId="{943E71AF-2614-40C8-A3C7-D60B50C917B0}" type="presParOf" srcId="{B1755122-9710-4D0D-A3C9-0EF31B8D8908}" destId="{7CDDA41C-F1AB-4616-879F-361CE8207884}" srcOrd="2" destOrd="0" presId="urn:microsoft.com/office/officeart/2005/8/layout/default"/>
    <dgm:cxn modelId="{606FC358-6E38-4D8D-BC48-360F20780323}" type="presParOf" srcId="{B1755122-9710-4D0D-A3C9-0EF31B8D8908}" destId="{815CE411-338C-42DE-806F-334886D86179}" srcOrd="3" destOrd="0" presId="urn:microsoft.com/office/officeart/2005/8/layout/default"/>
    <dgm:cxn modelId="{C84E0256-BD27-46E8-B702-9FA182BA4BA7}" type="presParOf" srcId="{B1755122-9710-4D0D-A3C9-0EF31B8D8908}" destId="{D7AFAC13-F89B-4A93-B703-D71CCCD55516}" srcOrd="4" destOrd="0" presId="urn:microsoft.com/office/officeart/2005/8/layout/default"/>
    <dgm:cxn modelId="{18BFC817-5ADA-4739-AEFE-2E7A808E35A0}" type="presParOf" srcId="{B1755122-9710-4D0D-A3C9-0EF31B8D8908}" destId="{86769807-20D9-462D-AD51-1A532C6C4D8C}" srcOrd="5" destOrd="0" presId="urn:microsoft.com/office/officeart/2005/8/layout/default"/>
    <dgm:cxn modelId="{F7B2A761-E948-4D05-9E63-E0A8AE8D0F0D}" type="presParOf" srcId="{B1755122-9710-4D0D-A3C9-0EF31B8D8908}" destId="{B852DC46-838A-4A3F-8689-7C75616475DC}" srcOrd="6" destOrd="0" presId="urn:microsoft.com/office/officeart/2005/8/layout/default"/>
    <dgm:cxn modelId="{9087D765-1CAA-4B36-837C-0F8902FF55DF}" type="presParOf" srcId="{B1755122-9710-4D0D-A3C9-0EF31B8D8908}" destId="{5FD3856C-7C88-4037-AF2C-1F399A946A4B}" srcOrd="7" destOrd="0" presId="urn:microsoft.com/office/officeart/2005/8/layout/default"/>
    <dgm:cxn modelId="{ECCF6B3F-BF1C-4A38-BA8B-5ECA3DA81CFB}" type="presParOf" srcId="{B1755122-9710-4D0D-A3C9-0EF31B8D8908}" destId="{F407C128-1D85-4E19-96EE-4A603948C5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ECCEB-73FB-4F1C-B49F-13E4C6B701F2}">
      <dsp:nvSpPr>
        <dsp:cNvPr id="0" name=""/>
        <dsp:cNvSpPr/>
      </dsp:nvSpPr>
      <dsp:spPr>
        <a:xfrm>
          <a:off x="325477" y="2747"/>
          <a:ext cx="3516323" cy="2109793"/>
        </a:xfrm>
        <a:prstGeom prst="rect">
          <a:avLst/>
        </a:prstGeom>
        <a:solidFill>
          <a:schemeClr val="accent2">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baseline="0" dirty="0">
              <a:solidFill>
                <a:schemeClr val="bg1"/>
              </a:solidFill>
              <a:latin typeface="+mn-lt"/>
              <a:ea typeface="+mn-ea"/>
              <a:cs typeface="+mn-cs"/>
            </a:rPr>
            <a:t>This tooth has four pulp horns—three in the</a:t>
          </a:r>
          <a:r>
            <a:rPr lang="en-IN" sz="2000" kern="1200" baseline="0" dirty="0" err="1">
              <a:solidFill>
                <a:schemeClr val="bg1"/>
              </a:solidFill>
              <a:latin typeface="+mn-lt"/>
              <a:ea typeface="+mn-ea"/>
              <a:cs typeface="+mn-cs"/>
            </a:rPr>
            <a:t>mesio</a:t>
          </a:r>
          <a:r>
            <a:rPr lang="en-IN" sz="2000" kern="1200" baseline="0" dirty="0">
              <a:solidFill>
                <a:schemeClr val="bg1"/>
              </a:solidFill>
              <a:latin typeface="+mn-lt"/>
              <a:ea typeface="+mn-ea"/>
              <a:cs typeface="+mn-cs"/>
            </a:rPr>
            <a:t>-distal direction and one in the</a:t>
          </a:r>
          <a:r>
            <a:rPr lang="en-IN" sz="2000" kern="1200" baseline="0" dirty="0" err="1">
              <a:solidFill>
                <a:schemeClr val="bg1"/>
              </a:solidFill>
              <a:latin typeface="+mn-lt"/>
              <a:ea typeface="+mn-ea"/>
              <a:cs typeface="+mn-cs"/>
            </a:rPr>
            <a:t>labio</a:t>
          </a:r>
          <a:r>
            <a:rPr lang="en-IN" sz="2000" kern="1200" baseline="0" dirty="0">
              <a:solidFill>
                <a:schemeClr val="bg1"/>
              </a:solidFill>
              <a:latin typeface="+mn-lt"/>
              <a:ea typeface="+mn-ea"/>
              <a:cs typeface="+mn-cs"/>
            </a:rPr>
            <a:t>-lingual direction (</a:t>
          </a:r>
          <a:r>
            <a:rPr lang="en-IN" sz="2000" kern="1200" baseline="0" dirty="0" err="1">
              <a:solidFill>
                <a:schemeClr val="bg1"/>
              </a:solidFill>
              <a:latin typeface="+mn-lt"/>
              <a:ea typeface="+mn-ea"/>
              <a:cs typeface="+mn-cs"/>
            </a:rPr>
            <a:t>cingulum</a:t>
          </a:r>
          <a:r>
            <a:rPr lang="en-IN" sz="2000" kern="1200" baseline="0" dirty="0">
              <a:solidFill>
                <a:schemeClr val="bg1"/>
              </a:solidFill>
              <a:latin typeface="+mn-lt"/>
              <a:ea typeface="+mn-ea"/>
              <a:cs typeface="+mn-cs"/>
            </a:rPr>
            <a:t>).</a:t>
          </a:r>
        </a:p>
        <a:p>
          <a:pPr marL="0" lvl="0" indent="0" algn="ctr" defTabSz="889000">
            <a:lnSpc>
              <a:spcPct val="90000"/>
            </a:lnSpc>
            <a:spcBef>
              <a:spcPct val="0"/>
            </a:spcBef>
            <a:spcAft>
              <a:spcPct val="35000"/>
            </a:spcAft>
            <a:buNone/>
          </a:pPr>
          <a:endParaRPr lang="en-IN" sz="2000" kern="1200" dirty="0"/>
        </a:p>
      </dsp:txBody>
      <dsp:txXfrm>
        <a:off x="325477" y="2747"/>
        <a:ext cx="3516323" cy="2109793"/>
      </dsp:txXfrm>
    </dsp:sp>
    <dsp:sp modelId="{4F3C2290-24A0-4153-8E13-8E0AEAD8CF67}">
      <dsp:nvSpPr>
        <dsp:cNvPr id="0" name=""/>
        <dsp:cNvSpPr/>
      </dsp:nvSpPr>
      <dsp:spPr>
        <a:xfrm>
          <a:off x="4193433" y="2747"/>
          <a:ext cx="3516323" cy="2109793"/>
        </a:xfrm>
        <a:prstGeom prst="rect">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dk1"/>
              </a:solidFill>
              <a:latin typeface="+mn-lt"/>
              <a:ea typeface="+mn-ea"/>
              <a:cs typeface="+mn-cs"/>
            </a:rPr>
            <a:t>The</a:t>
          </a:r>
          <a:r>
            <a:rPr lang="en-IN" sz="2400" b="1" kern="1200" baseline="0" dirty="0">
              <a:solidFill>
                <a:srgbClr val="002060"/>
              </a:solidFill>
              <a:latin typeface="+mn-lt"/>
              <a:ea typeface="+mn-ea"/>
              <a:cs typeface="+mn-cs"/>
            </a:rPr>
            <a:t>lateral horns</a:t>
          </a:r>
          <a:r>
            <a:rPr lang="en-IN" sz="2400" kern="1200" baseline="0" dirty="0">
              <a:solidFill>
                <a:schemeClr val="dk1"/>
              </a:solidFill>
              <a:latin typeface="+mn-lt"/>
              <a:ea typeface="+mn-ea"/>
              <a:cs typeface="+mn-cs"/>
            </a:rPr>
            <a:t>are close to the</a:t>
          </a:r>
          <a:r>
            <a:rPr lang="en-IN" sz="2400" kern="1200" baseline="0" dirty="0" err="1">
              <a:solidFill>
                <a:schemeClr val="dk1"/>
              </a:solidFill>
              <a:latin typeface="+mn-lt"/>
              <a:ea typeface="+mn-ea"/>
              <a:cs typeface="+mn-cs"/>
            </a:rPr>
            <a:t>incisal</a:t>
          </a:r>
          <a:r>
            <a:rPr lang="en-IN" sz="2400" kern="1200" baseline="0" dirty="0">
              <a:solidFill>
                <a:schemeClr val="dk1"/>
              </a:solidFill>
              <a:latin typeface="+mn-lt"/>
              <a:ea typeface="+mn-ea"/>
              <a:cs typeface="+mn-cs"/>
            </a:rPr>
            <a:t>angles and the whole pulp chamber is deviated</a:t>
          </a:r>
          <a:r>
            <a:rPr lang="en-IN" sz="2400" kern="1200" baseline="0" dirty="0" err="1">
              <a:solidFill>
                <a:schemeClr val="dk1"/>
              </a:solidFill>
              <a:latin typeface="+mn-lt"/>
              <a:ea typeface="+mn-ea"/>
              <a:cs typeface="+mn-cs"/>
            </a:rPr>
            <a:t>lingually</a:t>
          </a:r>
          <a:r>
            <a:rPr lang="en-IN" sz="2400" kern="1200" baseline="0" dirty="0">
              <a:solidFill>
                <a:schemeClr val="dk1"/>
              </a:solidFill>
              <a:latin typeface="+mn-lt"/>
              <a:ea typeface="+mn-ea"/>
              <a:cs typeface="+mn-cs"/>
            </a:rPr>
            <a:t>.</a:t>
          </a:r>
          <a:endParaRPr lang="en-IN" sz="2400" kern="1200" dirty="0"/>
        </a:p>
      </dsp:txBody>
      <dsp:txXfrm>
        <a:off x="4193433" y="2747"/>
        <a:ext cx="3516323" cy="2109793"/>
      </dsp:txXfrm>
    </dsp:sp>
    <dsp:sp modelId="{C8BA9BF0-2F11-4106-A12A-0E28BAB7BEDA}">
      <dsp:nvSpPr>
        <dsp:cNvPr id="0" name=""/>
        <dsp:cNvSpPr/>
      </dsp:nvSpPr>
      <dsp:spPr>
        <a:xfrm>
          <a:off x="8061388" y="2747"/>
          <a:ext cx="3516323" cy="2109793"/>
        </a:xfrm>
        <a:prstGeom prst="rect">
          <a:avLst/>
        </a:prstGeom>
        <a:solidFill>
          <a:schemeClr val="accent4">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dk1"/>
              </a:solidFill>
              <a:latin typeface="+mn-lt"/>
              <a:ea typeface="+mn-ea"/>
              <a:cs typeface="+mn-cs"/>
            </a:rPr>
            <a:t>The</a:t>
          </a:r>
          <a:r>
            <a:rPr lang="en-IN" sz="2400" kern="1200" baseline="0" dirty="0" err="1">
              <a:solidFill>
                <a:schemeClr val="dk1"/>
              </a:solidFill>
              <a:latin typeface="+mn-lt"/>
              <a:ea typeface="+mn-ea"/>
              <a:cs typeface="+mn-cs"/>
            </a:rPr>
            <a:t>cingulum</a:t>
          </a:r>
          <a:r>
            <a:rPr lang="en-IN" sz="2400" kern="1200" baseline="0" dirty="0">
              <a:solidFill>
                <a:schemeClr val="dk1"/>
              </a:solidFill>
              <a:latin typeface="+mn-lt"/>
              <a:ea typeface="+mn-ea"/>
              <a:cs typeface="+mn-cs"/>
            </a:rPr>
            <a:t>pulp horn is the most pronounced</a:t>
          </a:r>
          <a:endParaRPr lang="en-IN" sz="2400" kern="1200" dirty="0"/>
        </a:p>
      </dsp:txBody>
      <dsp:txXfrm>
        <a:off x="8061388" y="2747"/>
        <a:ext cx="3516323" cy="2109793"/>
      </dsp:txXfrm>
    </dsp:sp>
    <dsp:sp modelId="{0D8D617E-B830-45B2-80FD-1AB1F6ECAD22}">
      <dsp:nvSpPr>
        <dsp:cNvPr id="0" name=""/>
        <dsp:cNvSpPr/>
      </dsp:nvSpPr>
      <dsp:spPr>
        <a:xfrm>
          <a:off x="3879847" y="2286022"/>
          <a:ext cx="4056289" cy="2533714"/>
        </a:xfrm>
        <a:prstGeom prst="rect">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dk1"/>
              </a:solidFill>
              <a:latin typeface="+mn-lt"/>
              <a:ea typeface="+mn-ea"/>
              <a:cs typeface="+mn-cs"/>
            </a:rPr>
            <a:t>In</a:t>
          </a:r>
          <a:r>
            <a:rPr lang="en-IN" sz="2400" kern="1200" baseline="0" dirty="0">
              <a:solidFill>
                <a:schemeClr val="bg1"/>
              </a:solidFill>
              <a:latin typeface="+mn-lt"/>
              <a:ea typeface="+mn-ea"/>
              <a:cs typeface="+mn-cs"/>
            </a:rPr>
            <a:t>a cross-section at the cervical margin</a:t>
          </a:r>
          <a:r>
            <a:rPr lang="en-IN" sz="2400" kern="1200" baseline="0" dirty="0">
              <a:solidFill>
                <a:schemeClr val="dk1"/>
              </a:solidFill>
              <a:latin typeface="+mn-lt"/>
              <a:ea typeface="+mn-ea"/>
              <a:cs typeface="+mn-cs"/>
            </a:rPr>
            <a:t>there is an average of 1.5-1.8 mm of dentin circumferentially</a:t>
          </a:r>
          <a:r>
            <a:rPr lang="en-IN" sz="2400" kern="1200" baseline="0" dirty="0" err="1">
              <a:solidFill>
                <a:schemeClr val="dk1"/>
              </a:solidFill>
              <a:latin typeface="+mn-lt"/>
              <a:ea typeface="+mn-ea"/>
              <a:cs typeface="+mn-cs"/>
            </a:rPr>
            <a:t>gingivally</a:t>
          </a:r>
          <a:r>
            <a:rPr lang="en-IN" sz="2400" kern="1200" baseline="0" dirty="0">
              <a:solidFill>
                <a:schemeClr val="dk1"/>
              </a:solidFill>
              <a:latin typeface="+mn-lt"/>
              <a:ea typeface="+mn-ea"/>
              <a:cs typeface="+mn-cs"/>
            </a:rPr>
            <a:t>, with more dentin</a:t>
          </a:r>
          <a:r>
            <a:rPr lang="en-IN" sz="2400" kern="1200" baseline="0" dirty="0" err="1">
              <a:solidFill>
                <a:schemeClr val="dk1"/>
              </a:solidFill>
              <a:latin typeface="+mn-lt"/>
              <a:ea typeface="+mn-ea"/>
              <a:cs typeface="+mn-cs"/>
            </a:rPr>
            <a:t>labially</a:t>
          </a:r>
          <a:r>
            <a:rPr lang="en-IN" sz="2400" kern="1200" baseline="0" dirty="0">
              <a:solidFill>
                <a:schemeClr val="dk1"/>
              </a:solidFill>
              <a:latin typeface="+mn-lt"/>
              <a:ea typeface="+mn-ea"/>
              <a:cs typeface="+mn-cs"/>
            </a:rPr>
            <a:t>than</a:t>
          </a:r>
          <a:r>
            <a:rPr lang="en-IN" sz="2400" kern="1200" baseline="0" dirty="0" err="1">
              <a:solidFill>
                <a:schemeClr val="dk1"/>
              </a:solidFill>
              <a:latin typeface="+mn-lt"/>
              <a:ea typeface="+mn-ea"/>
              <a:cs typeface="+mn-cs"/>
            </a:rPr>
            <a:t>lingually</a:t>
          </a:r>
          <a:endParaRPr lang="en-IN" sz="2400" kern="1200" dirty="0"/>
        </a:p>
      </dsp:txBody>
      <dsp:txXfrm>
        <a:off x="3879847" y="2286022"/>
        <a:ext cx="4056289" cy="2533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94A30-409E-4F4F-A4CC-7ACE1298CC67}">
      <dsp:nvSpPr>
        <dsp:cNvPr id="0" name=""/>
        <dsp:cNvSpPr/>
      </dsp:nvSpPr>
      <dsp:spPr>
        <a:xfrm>
          <a:off x="302228" y="0"/>
          <a:ext cx="5065545" cy="1520738"/>
        </a:xfrm>
        <a:prstGeom prst="rect">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N" sz="2000" kern="1200" baseline="0" dirty="0">
              <a:solidFill>
                <a:schemeClr val="bg1"/>
              </a:solidFill>
              <a:latin typeface="+mn-lt"/>
              <a:ea typeface="+mn-ea"/>
              <a:cs typeface="+mn-cs"/>
            </a:rPr>
            <a:t>There are four pulp horns, the</a:t>
          </a:r>
          <a:r>
            <a:rPr lang="en-IN" sz="2000" kern="1200" baseline="0" dirty="0" err="1">
              <a:solidFill>
                <a:schemeClr val="bg1"/>
              </a:solidFill>
              <a:latin typeface="+mn-lt"/>
              <a:ea typeface="+mn-ea"/>
              <a:cs typeface="+mn-cs"/>
            </a:rPr>
            <a:t>mesio-buccal</a:t>
          </a:r>
          <a:r>
            <a:rPr lang="en-IN" sz="2000" kern="1200" baseline="0" dirty="0">
              <a:solidFill>
                <a:schemeClr val="bg1"/>
              </a:solidFill>
              <a:latin typeface="+mn-lt"/>
              <a:ea typeface="+mn-ea"/>
              <a:cs typeface="+mn-cs"/>
            </a:rPr>
            <a:t>one is the most pronounced.</a:t>
          </a:r>
          <a:endParaRPr lang="en-IN" sz="2000" kern="1200" dirty="0">
            <a:solidFill>
              <a:schemeClr val="bg1"/>
            </a:solidFill>
          </a:endParaRPr>
        </a:p>
      </dsp:txBody>
      <dsp:txXfrm>
        <a:off x="302228" y="0"/>
        <a:ext cx="5065545" cy="1520738"/>
      </dsp:txXfrm>
    </dsp:sp>
    <dsp:sp modelId="{D8EB909E-A220-46E8-94D9-687E414A98F4}">
      <dsp:nvSpPr>
        <dsp:cNvPr id="0" name=""/>
        <dsp:cNvSpPr/>
      </dsp:nvSpPr>
      <dsp:spPr>
        <a:xfrm>
          <a:off x="380838" y="1909071"/>
          <a:ext cx="5034683" cy="1417084"/>
        </a:xfrm>
        <a:prstGeom prst="rect">
          <a:avLst/>
        </a:prstGeom>
        <a:solidFill>
          <a:schemeClr val="accent5">
            <a:tint val="40000"/>
            <a:alpha val="9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N" sz="2000" kern="1200" baseline="0" dirty="0">
              <a:solidFill>
                <a:schemeClr val="dk1"/>
              </a:solidFill>
              <a:latin typeface="+mn-lt"/>
              <a:ea typeface="+mn-ea"/>
              <a:cs typeface="+mn-cs"/>
            </a:rPr>
            <a:t>The walls of the pulp chamber are almost convex inwardly</a:t>
          </a:r>
          <a:endParaRPr lang="en-IN" sz="2000" kern="1200" dirty="0"/>
        </a:p>
      </dsp:txBody>
      <dsp:txXfrm>
        <a:off x="380838" y="1909071"/>
        <a:ext cx="5034683" cy="1417084"/>
      </dsp:txXfrm>
    </dsp:sp>
    <dsp:sp modelId="{DBE786D1-21E8-452C-B3F2-8C001B9920BF}">
      <dsp:nvSpPr>
        <dsp:cNvPr id="0" name=""/>
        <dsp:cNvSpPr/>
      </dsp:nvSpPr>
      <dsp:spPr>
        <a:xfrm>
          <a:off x="236514" y="3503767"/>
          <a:ext cx="5349526" cy="213981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N" sz="2000" kern="1200" baseline="0" dirty="0">
              <a:solidFill>
                <a:schemeClr val="bg1"/>
              </a:solidFill>
              <a:latin typeface="+mn-lt"/>
              <a:ea typeface="+mn-ea"/>
              <a:cs typeface="+mn-cs"/>
            </a:rPr>
            <a:t>There are three</a:t>
          </a:r>
          <a:r>
            <a:rPr lang="en-IN" sz="2000" kern="1200" baseline="0" dirty="0" err="1">
              <a:solidFill>
                <a:schemeClr val="bg1"/>
              </a:solidFill>
              <a:latin typeface="+mn-lt"/>
              <a:ea typeface="+mn-ea"/>
              <a:cs typeface="+mn-cs"/>
            </a:rPr>
            <a:t>furcations</a:t>
          </a:r>
          <a:r>
            <a:rPr lang="en-IN" sz="2000" kern="1200" baseline="0" dirty="0">
              <a:solidFill>
                <a:schemeClr val="bg1"/>
              </a:solidFill>
              <a:latin typeface="+mn-lt"/>
              <a:ea typeface="+mn-ea"/>
              <a:cs typeface="+mn-cs"/>
            </a:rPr>
            <a:t>; one is located</a:t>
          </a:r>
          <a:r>
            <a:rPr lang="en-IN" sz="2000" kern="1200" baseline="0" dirty="0" err="1">
              <a:solidFill>
                <a:schemeClr val="bg1"/>
              </a:solidFill>
              <a:latin typeface="+mn-lt"/>
              <a:ea typeface="+mn-ea"/>
              <a:cs typeface="+mn-cs"/>
            </a:rPr>
            <a:t>buccally</a:t>
          </a:r>
          <a:r>
            <a:rPr lang="en-IN" sz="2000" kern="1200" baseline="0" dirty="0">
              <a:solidFill>
                <a:schemeClr val="bg1"/>
              </a:solidFill>
              <a:latin typeface="+mn-lt"/>
              <a:ea typeface="+mn-ea"/>
              <a:cs typeface="+mn-cs"/>
            </a:rPr>
            <a:t>, and each of the other two are located proximally.</a:t>
          </a:r>
          <a:endParaRPr lang="en-IN" sz="2000" kern="1200" dirty="0">
            <a:solidFill>
              <a:schemeClr val="bg1"/>
            </a:solidFill>
          </a:endParaRPr>
        </a:p>
      </dsp:txBody>
      <dsp:txXfrm>
        <a:off x="236514" y="3503767"/>
        <a:ext cx="5349526" cy="2139810"/>
      </dsp:txXfrm>
    </dsp:sp>
    <dsp:sp modelId="{B042A095-CD99-49E6-94B0-6DDD36F0AD2E}">
      <dsp:nvSpPr>
        <dsp:cNvPr id="0" name=""/>
        <dsp:cNvSpPr/>
      </dsp:nvSpPr>
      <dsp:spPr>
        <a:xfrm>
          <a:off x="5784818" y="0"/>
          <a:ext cx="6404006" cy="564357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IN" sz="2400" kern="1200" baseline="0" dirty="0">
              <a:solidFill>
                <a:schemeClr val="tx1"/>
              </a:solidFill>
              <a:latin typeface="+mn-lt"/>
              <a:ea typeface="+mn-ea"/>
              <a:cs typeface="+mn-cs"/>
            </a:rPr>
            <a:t>The proximal</a:t>
          </a:r>
          <a:r>
            <a:rPr lang="en-IN" sz="2400" kern="1200" baseline="0" dirty="0" err="1">
              <a:solidFill>
                <a:schemeClr val="tx1"/>
              </a:solidFill>
              <a:latin typeface="+mn-lt"/>
              <a:ea typeface="+mn-ea"/>
              <a:cs typeface="+mn-cs"/>
            </a:rPr>
            <a:t>furcations</a:t>
          </a:r>
          <a:r>
            <a:rPr lang="en-IN" sz="2400" kern="1200" baseline="0" dirty="0">
              <a:solidFill>
                <a:schemeClr val="tx1"/>
              </a:solidFill>
              <a:latin typeface="+mn-lt"/>
              <a:ea typeface="+mn-ea"/>
              <a:cs typeface="+mn-cs"/>
            </a:rPr>
            <a:t>are deviated</a:t>
          </a:r>
          <a:r>
            <a:rPr lang="en-IN" sz="2400" kern="1200" baseline="0" dirty="0" err="1">
              <a:solidFill>
                <a:schemeClr val="tx1"/>
              </a:solidFill>
              <a:latin typeface="+mn-lt"/>
              <a:ea typeface="+mn-ea"/>
              <a:cs typeface="+mn-cs"/>
            </a:rPr>
            <a:t>lingually</a:t>
          </a:r>
          <a:r>
            <a:rPr lang="en-IN" sz="2400" kern="1200" baseline="0" dirty="0">
              <a:solidFill>
                <a:schemeClr val="tx1"/>
              </a:solidFill>
              <a:latin typeface="+mn-lt"/>
              <a:ea typeface="+mn-ea"/>
              <a:cs typeface="+mn-cs"/>
            </a:rPr>
            <a:t>and inwards.</a:t>
          </a:r>
          <a:endParaRPr lang="en-IN" sz="2400" kern="1200" dirty="0">
            <a:solidFill>
              <a:schemeClr val="tx1"/>
            </a:solidFill>
          </a:endParaRPr>
        </a:p>
        <a:p>
          <a:pPr marL="228600" lvl="1" indent="-228600" algn="just" defTabSz="1066800">
            <a:lnSpc>
              <a:spcPct val="90000"/>
            </a:lnSpc>
            <a:spcBef>
              <a:spcPct val="0"/>
            </a:spcBef>
            <a:spcAft>
              <a:spcPct val="15000"/>
            </a:spcAft>
            <a:buChar char="•"/>
          </a:pPr>
          <a:r>
            <a:rPr lang="en-IN" sz="2400" kern="1200" baseline="0" dirty="0">
              <a:solidFill>
                <a:schemeClr val="tx1"/>
              </a:solidFill>
              <a:latin typeface="+mn-lt"/>
              <a:ea typeface="+mn-ea"/>
              <a:cs typeface="+mn-cs"/>
            </a:rPr>
            <a:t>The closest</a:t>
          </a:r>
          <a:r>
            <a:rPr lang="en-IN" sz="2400" kern="1200" baseline="0" dirty="0" err="1">
              <a:solidFill>
                <a:schemeClr val="tx1"/>
              </a:solidFill>
              <a:latin typeface="+mn-lt"/>
              <a:ea typeface="+mn-ea"/>
              <a:cs typeface="+mn-cs"/>
            </a:rPr>
            <a:t>furcation</a:t>
          </a:r>
          <a:r>
            <a:rPr lang="en-IN" sz="2400" kern="1200" baseline="0" dirty="0">
              <a:solidFill>
                <a:schemeClr val="tx1"/>
              </a:solidFill>
              <a:latin typeface="+mn-lt"/>
              <a:ea typeface="+mn-ea"/>
              <a:cs typeface="+mn-cs"/>
            </a:rPr>
            <a:t>to the surface is the</a:t>
          </a:r>
          <a:r>
            <a:rPr lang="en-IN" sz="2400" kern="1200" baseline="0" dirty="0" err="1">
              <a:solidFill>
                <a:schemeClr val="tx1"/>
              </a:solidFill>
              <a:latin typeface="+mn-lt"/>
              <a:ea typeface="+mn-ea"/>
              <a:cs typeface="+mn-cs"/>
            </a:rPr>
            <a:t>buccal</a:t>
          </a:r>
          <a:r>
            <a:rPr lang="en-IN" sz="2400" kern="1200" baseline="0" dirty="0">
              <a:solidFill>
                <a:schemeClr val="tx1"/>
              </a:solidFill>
              <a:latin typeface="+mn-lt"/>
              <a:ea typeface="+mn-ea"/>
              <a:cs typeface="+mn-cs"/>
            </a:rPr>
            <a:t>, followed by the distal and the deepest</a:t>
          </a:r>
          <a:r>
            <a:rPr lang="en-IN" sz="2400" kern="1200" baseline="0" dirty="0" err="1">
              <a:solidFill>
                <a:schemeClr val="tx1"/>
              </a:solidFill>
              <a:latin typeface="+mn-lt"/>
              <a:ea typeface="+mn-ea"/>
              <a:cs typeface="+mn-cs"/>
            </a:rPr>
            <a:t>furcation</a:t>
          </a:r>
          <a:r>
            <a:rPr lang="en-IN" sz="2400" kern="1200" baseline="0" dirty="0">
              <a:solidFill>
                <a:schemeClr val="tx1"/>
              </a:solidFill>
              <a:latin typeface="+mn-lt"/>
              <a:ea typeface="+mn-ea"/>
              <a:cs typeface="+mn-cs"/>
            </a:rPr>
            <a:t>apically and inwardly is the</a:t>
          </a:r>
          <a:r>
            <a:rPr lang="en-IN" sz="2400" kern="1200" baseline="0" dirty="0" err="1">
              <a:solidFill>
                <a:schemeClr val="tx1"/>
              </a:solidFill>
              <a:latin typeface="+mn-lt"/>
              <a:ea typeface="+mn-ea"/>
              <a:cs typeface="+mn-cs"/>
            </a:rPr>
            <a:t>mesialfurcation</a:t>
          </a:r>
          <a:r>
            <a:rPr lang="en-IN" sz="2400" kern="1200" baseline="0" dirty="0">
              <a:solidFill>
                <a:schemeClr val="tx1"/>
              </a:solidFill>
              <a:latin typeface="+mn-lt"/>
              <a:ea typeface="+mn-ea"/>
              <a:cs typeface="+mn-cs"/>
            </a:rPr>
            <a:t>.</a:t>
          </a:r>
          <a:endParaRPr lang="en-IN" sz="2400" kern="1200" dirty="0">
            <a:solidFill>
              <a:schemeClr val="tx1"/>
            </a:solidFill>
          </a:endParaRPr>
        </a:p>
        <a:p>
          <a:pPr marL="228600" lvl="1" indent="-228600" algn="just" defTabSz="1066800">
            <a:lnSpc>
              <a:spcPct val="90000"/>
            </a:lnSpc>
            <a:spcBef>
              <a:spcPct val="0"/>
            </a:spcBef>
            <a:spcAft>
              <a:spcPct val="15000"/>
            </a:spcAft>
            <a:buChar char="•"/>
          </a:pPr>
          <a:endParaRPr lang="en-IN" sz="2400" kern="1200" dirty="0">
            <a:solidFill>
              <a:schemeClr val="tx1"/>
            </a:solidFill>
          </a:endParaRPr>
        </a:p>
        <a:p>
          <a:pPr marL="228600" lvl="1" indent="-228600" algn="just" defTabSz="1066800">
            <a:lnSpc>
              <a:spcPct val="90000"/>
            </a:lnSpc>
            <a:spcBef>
              <a:spcPct val="0"/>
            </a:spcBef>
            <a:spcAft>
              <a:spcPct val="15000"/>
            </a:spcAft>
            <a:buChar char="•"/>
          </a:pPr>
          <a:endParaRPr lang="en-IN" sz="2400" kern="1200" dirty="0">
            <a:solidFill>
              <a:schemeClr val="tx1"/>
            </a:solidFill>
          </a:endParaRPr>
        </a:p>
        <a:p>
          <a:pPr marL="228600" lvl="1" indent="-228600" algn="just" defTabSz="1066800">
            <a:lnSpc>
              <a:spcPct val="90000"/>
            </a:lnSpc>
            <a:spcBef>
              <a:spcPct val="0"/>
            </a:spcBef>
            <a:spcAft>
              <a:spcPct val="15000"/>
            </a:spcAft>
            <a:buChar char="•"/>
          </a:pPr>
          <a:r>
            <a:rPr lang="en-IN" sz="2400" kern="1200" baseline="0" dirty="0">
              <a:solidFill>
                <a:schemeClr val="tx1"/>
              </a:solidFill>
              <a:latin typeface="+mn-lt"/>
              <a:ea typeface="+mn-ea"/>
              <a:cs typeface="+mn-cs"/>
            </a:rPr>
            <a:t>Circumferentially</a:t>
          </a:r>
          <a:r>
            <a:rPr lang="en-IN" sz="2400" kern="1200" baseline="0" dirty="0" err="1">
              <a:solidFill>
                <a:schemeClr val="tx1"/>
              </a:solidFill>
              <a:latin typeface="+mn-lt"/>
              <a:ea typeface="+mn-ea"/>
              <a:cs typeface="+mn-cs"/>
            </a:rPr>
            <a:t>gingivally</a:t>
          </a:r>
          <a:r>
            <a:rPr lang="en-IN" sz="2400" kern="1200" baseline="0" dirty="0">
              <a:solidFill>
                <a:schemeClr val="tx1"/>
              </a:solidFill>
              <a:latin typeface="+mn-lt"/>
              <a:ea typeface="+mn-ea"/>
              <a:cs typeface="+mn-cs"/>
            </a:rPr>
            <a:t>at the cervical line, the dentin measures an average of 2-2.5 mm</a:t>
          </a:r>
          <a:r>
            <a:rPr lang="en-IN" sz="2400" kern="1200" baseline="0" dirty="0" err="1">
              <a:solidFill>
                <a:schemeClr val="tx1"/>
              </a:solidFill>
              <a:latin typeface="+mn-lt"/>
              <a:ea typeface="+mn-ea"/>
              <a:cs typeface="+mn-cs"/>
            </a:rPr>
            <a:t>mesially</a:t>
          </a:r>
          <a:r>
            <a:rPr lang="en-IN" sz="2400" kern="1200" baseline="0" dirty="0">
              <a:solidFill>
                <a:schemeClr val="tx1"/>
              </a:solidFill>
              <a:latin typeface="+mn-lt"/>
              <a:ea typeface="+mn-ea"/>
              <a:cs typeface="+mn-cs"/>
            </a:rPr>
            <a:t>and distally and 2.5-3.5 mm</a:t>
          </a:r>
          <a:r>
            <a:rPr lang="en-IN" sz="2400" kern="1200" baseline="0" dirty="0" err="1">
              <a:solidFill>
                <a:schemeClr val="tx1"/>
              </a:solidFill>
              <a:latin typeface="+mn-lt"/>
              <a:ea typeface="+mn-ea"/>
              <a:cs typeface="+mn-cs"/>
            </a:rPr>
            <a:t>bucally</a:t>
          </a:r>
          <a:r>
            <a:rPr lang="en-IN" sz="2400" kern="1200" baseline="0" dirty="0">
              <a:solidFill>
                <a:schemeClr val="tx1"/>
              </a:solidFill>
              <a:latin typeface="+mn-lt"/>
              <a:ea typeface="+mn-ea"/>
              <a:cs typeface="+mn-cs"/>
            </a:rPr>
            <a:t>and</a:t>
          </a:r>
          <a:r>
            <a:rPr lang="en-IN" sz="2400" kern="1200" baseline="0" dirty="0" err="1">
              <a:solidFill>
                <a:schemeClr val="tx1"/>
              </a:solidFill>
              <a:latin typeface="+mn-lt"/>
              <a:ea typeface="+mn-ea"/>
              <a:cs typeface="+mn-cs"/>
            </a:rPr>
            <a:t>lingually</a:t>
          </a:r>
          <a:endParaRPr lang="en-IN" sz="2400" kern="1200" dirty="0">
            <a:solidFill>
              <a:schemeClr val="tx1"/>
            </a:solidFill>
          </a:endParaRPr>
        </a:p>
      </dsp:txBody>
      <dsp:txXfrm>
        <a:off x="5784818" y="0"/>
        <a:ext cx="6404006" cy="56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67595-2495-4374-B5C9-518BE055FCF3}">
      <dsp:nvSpPr>
        <dsp:cNvPr id="0" name=""/>
        <dsp:cNvSpPr/>
      </dsp:nvSpPr>
      <dsp:spPr>
        <a:xfrm>
          <a:off x="1297402" y="66"/>
          <a:ext cx="4724701" cy="28117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This tooth has a very peculiar pulp chamber, which is  wider</a:t>
          </a:r>
          <a:r>
            <a:rPr lang="en-IN" sz="2400" kern="1200" baseline="0" dirty="0" err="1">
              <a:solidFill>
                <a:schemeClr val="bg1"/>
              </a:solidFill>
              <a:latin typeface="+mn-lt"/>
              <a:ea typeface="+mn-ea"/>
              <a:cs typeface="+mn-cs"/>
            </a:rPr>
            <a:t>mesio</a:t>
          </a:r>
          <a:r>
            <a:rPr lang="en-IN" sz="2400" kern="1200" baseline="0" dirty="0">
              <a:solidFill>
                <a:schemeClr val="bg1"/>
              </a:solidFill>
              <a:latin typeface="+mn-lt"/>
              <a:ea typeface="+mn-ea"/>
              <a:cs typeface="+mn-cs"/>
            </a:rPr>
            <a:t>-distally at its</a:t>
          </a:r>
          <a:r>
            <a:rPr lang="en-IN" sz="2400" kern="1200" baseline="0" dirty="0" err="1">
              <a:solidFill>
                <a:schemeClr val="bg1"/>
              </a:solidFill>
              <a:latin typeface="+mn-lt"/>
              <a:ea typeface="+mn-ea"/>
              <a:cs typeface="+mn-cs"/>
            </a:rPr>
            <a:t>incisal</a:t>
          </a:r>
          <a:r>
            <a:rPr lang="en-IN" sz="2400" kern="1200" baseline="0" dirty="0">
              <a:solidFill>
                <a:schemeClr val="bg1"/>
              </a:solidFill>
              <a:latin typeface="+mn-lt"/>
              <a:ea typeface="+mn-ea"/>
              <a:cs typeface="+mn-cs"/>
            </a:rPr>
            <a:t>half than</a:t>
          </a:r>
          <a:r>
            <a:rPr lang="en-IN" sz="2400" kern="1200" baseline="0" dirty="0" err="1">
              <a:solidFill>
                <a:schemeClr val="bg1"/>
              </a:solidFill>
              <a:latin typeface="+mn-lt"/>
              <a:ea typeface="+mn-ea"/>
              <a:cs typeface="+mn-cs"/>
            </a:rPr>
            <a:t>labio-lingually</a:t>
          </a:r>
          <a:r>
            <a:rPr lang="en-IN" sz="2400" kern="1200" baseline="0" dirty="0">
              <a:solidFill>
                <a:schemeClr val="bg1"/>
              </a:solidFill>
              <a:latin typeface="+mn-lt"/>
              <a:ea typeface="+mn-ea"/>
              <a:cs typeface="+mn-cs"/>
            </a:rPr>
            <a:t>.</a:t>
          </a:r>
          <a:endParaRPr lang="en-IN" sz="2400" kern="1200" dirty="0">
            <a:solidFill>
              <a:schemeClr val="bg1"/>
            </a:solidFill>
          </a:endParaRPr>
        </a:p>
      </dsp:txBody>
      <dsp:txXfrm>
        <a:off x="1297402" y="66"/>
        <a:ext cx="4724701" cy="2811787"/>
      </dsp:txXfrm>
    </dsp:sp>
    <dsp:sp modelId="{77A750B4-4D17-41CA-AE09-D4AA03D34E2E}">
      <dsp:nvSpPr>
        <dsp:cNvPr id="0" name=""/>
        <dsp:cNvSpPr/>
      </dsp:nvSpPr>
      <dsp:spPr>
        <a:xfrm>
          <a:off x="6426625" y="103207"/>
          <a:ext cx="4179162" cy="260550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 pulp chamber is generally</a:t>
          </a:r>
          <a:r>
            <a:rPr lang="en-IN" sz="2400" kern="1200" baseline="0" dirty="0" err="1">
              <a:solidFill>
                <a:schemeClr val="bg1"/>
              </a:solidFill>
              <a:latin typeface="+mn-lt"/>
              <a:ea typeface="+mn-ea"/>
              <a:cs typeface="+mn-cs"/>
            </a:rPr>
            <a:t>lingually</a:t>
          </a:r>
          <a:r>
            <a:rPr lang="en-IN" sz="2400" kern="1200" baseline="0" dirty="0">
              <a:solidFill>
                <a:schemeClr val="bg1"/>
              </a:solidFill>
              <a:latin typeface="+mn-lt"/>
              <a:ea typeface="+mn-ea"/>
              <a:cs typeface="+mn-cs"/>
            </a:rPr>
            <a:t>deviated circumferentially</a:t>
          </a:r>
          <a:r>
            <a:rPr lang="en-IN" sz="2400" kern="1200" baseline="0" dirty="0" err="1">
              <a:solidFill>
                <a:schemeClr val="bg1"/>
              </a:solidFill>
              <a:latin typeface="+mn-lt"/>
              <a:ea typeface="+mn-ea"/>
              <a:cs typeface="+mn-cs"/>
            </a:rPr>
            <a:t>gingivally</a:t>
          </a:r>
          <a:r>
            <a:rPr lang="en-IN" sz="2400" kern="1200" baseline="0" dirty="0">
              <a:solidFill>
                <a:schemeClr val="bg1"/>
              </a:solidFill>
              <a:latin typeface="+mn-lt"/>
              <a:ea typeface="+mn-ea"/>
              <a:cs typeface="+mn-cs"/>
            </a:rPr>
            <a:t>the tooth has the least amount dentin in a cross section, 0.8-1.7 mm on the average</a:t>
          </a:r>
          <a:endParaRPr lang="en-IN" sz="2400" kern="1200" dirty="0">
            <a:solidFill>
              <a:schemeClr val="bg1"/>
            </a:solidFill>
          </a:endParaRPr>
        </a:p>
      </dsp:txBody>
      <dsp:txXfrm>
        <a:off x="6426625" y="103207"/>
        <a:ext cx="4179162" cy="2605504"/>
      </dsp:txXfrm>
    </dsp:sp>
    <dsp:sp modelId="{33DEF178-F5AA-4381-B6E3-F5C771D2CC6B}">
      <dsp:nvSpPr>
        <dsp:cNvPr id="0" name=""/>
        <dsp:cNvSpPr/>
      </dsp:nvSpPr>
      <dsp:spPr>
        <a:xfrm>
          <a:off x="1665355" y="3000385"/>
          <a:ext cx="4045224" cy="242713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There are three pulp horns: two in the</a:t>
          </a:r>
          <a:r>
            <a:rPr lang="en-IN" sz="2400" kern="1200" baseline="0" dirty="0" err="1">
              <a:solidFill>
                <a:schemeClr val="bg1"/>
              </a:solidFill>
              <a:latin typeface="+mn-lt"/>
              <a:ea typeface="+mn-ea"/>
              <a:cs typeface="+mn-cs"/>
            </a:rPr>
            <a:t>mesio</a:t>
          </a:r>
          <a:r>
            <a:rPr lang="en-IN" sz="2400" kern="1200" baseline="0" dirty="0">
              <a:solidFill>
                <a:schemeClr val="bg1"/>
              </a:solidFill>
              <a:latin typeface="+mn-lt"/>
              <a:ea typeface="+mn-ea"/>
              <a:cs typeface="+mn-cs"/>
            </a:rPr>
            <a:t>-distal direction and one in the lingual direction (the most pronounced of three)</a:t>
          </a:r>
          <a:endParaRPr lang="en-IN" sz="2400" kern="1200" dirty="0">
            <a:solidFill>
              <a:schemeClr val="bg1"/>
            </a:solidFill>
          </a:endParaRPr>
        </a:p>
      </dsp:txBody>
      <dsp:txXfrm>
        <a:off x="1665355" y="3000385"/>
        <a:ext cx="4045224" cy="2427134"/>
      </dsp:txXfrm>
    </dsp:sp>
    <dsp:sp modelId="{87EEA295-5980-4513-B879-1A44B4BED81F}">
      <dsp:nvSpPr>
        <dsp:cNvPr id="0" name=""/>
        <dsp:cNvSpPr/>
      </dsp:nvSpPr>
      <dsp:spPr>
        <a:xfrm>
          <a:off x="6583661" y="3037035"/>
          <a:ext cx="4045224" cy="242713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There is more dentin</a:t>
          </a:r>
          <a:r>
            <a:rPr lang="en-IN" sz="2400" kern="1200" baseline="0" dirty="0" err="1">
              <a:solidFill>
                <a:schemeClr val="bg1"/>
              </a:solidFill>
              <a:latin typeface="+mn-lt"/>
              <a:ea typeface="+mn-ea"/>
              <a:cs typeface="+mn-cs"/>
            </a:rPr>
            <a:t>labially</a:t>
          </a:r>
          <a:r>
            <a:rPr lang="en-IN" sz="2400" kern="1200" baseline="0" dirty="0">
              <a:solidFill>
                <a:schemeClr val="bg1"/>
              </a:solidFill>
              <a:latin typeface="+mn-lt"/>
              <a:ea typeface="+mn-ea"/>
              <a:cs typeface="+mn-cs"/>
            </a:rPr>
            <a:t>than proximally or</a:t>
          </a:r>
          <a:r>
            <a:rPr lang="en-IN" sz="2400" kern="1200" baseline="0" dirty="0" err="1">
              <a:solidFill>
                <a:schemeClr val="bg1"/>
              </a:solidFill>
              <a:latin typeface="+mn-lt"/>
              <a:ea typeface="+mn-ea"/>
              <a:cs typeface="+mn-cs"/>
            </a:rPr>
            <a:t>lingually</a:t>
          </a:r>
          <a:endParaRPr lang="en-IN" sz="2400" kern="1200" dirty="0">
            <a:solidFill>
              <a:schemeClr val="bg1"/>
            </a:solidFill>
          </a:endParaRPr>
        </a:p>
      </dsp:txBody>
      <dsp:txXfrm>
        <a:off x="6583661" y="3037035"/>
        <a:ext cx="4045224" cy="2427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B676-6F26-4A1B-B277-D912822C0886}">
      <dsp:nvSpPr>
        <dsp:cNvPr id="0" name=""/>
        <dsp:cNvSpPr/>
      </dsp:nvSpPr>
      <dsp:spPr>
        <a:xfrm>
          <a:off x="1308070" y="185723"/>
          <a:ext cx="3183577" cy="25414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This tooth usually has five pulp horns, the</a:t>
          </a:r>
          <a:r>
            <a:rPr lang="en-IN" sz="2400" kern="1200" baseline="0" dirty="0" err="1">
              <a:solidFill>
                <a:schemeClr val="bg1"/>
              </a:solidFill>
              <a:latin typeface="+mn-lt"/>
              <a:ea typeface="+mn-ea"/>
              <a:cs typeface="+mn-cs"/>
            </a:rPr>
            <a:t>mesio-buccal</a:t>
          </a:r>
          <a:r>
            <a:rPr lang="en-IN" sz="2400" kern="1200" baseline="0" dirty="0">
              <a:solidFill>
                <a:schemeClr val="bg1"/>
              </a:solidFill>
              <a:latin typeface="+mn-lt"/>
              <a:ea typeface="+mn-ea"/>
              <a:cs typeface="+mn-cs"/>
            </a:rPr>
            <a:t>being the most pronounced and closest to the surface</a:t>
          </a:r>
          <a:endParaRPr lang="en-IN" sz="2400" kern="1200" dirty="0">
            <a:solidFill>
              <a:schemeClr val="bg1"/>
            </a:solidFill>
          </a:endParaRPr>
        </a:p>
      </dsp:txBody>
      <dsp:txXfrm>
        <a:off x="1308070" y="185723"/>
        <a:ext cx="3183577" cy="2541449"/>
      </dsp:txXfrm>
    </dsp:sp>
    <dsp:sp modelId="{7CDDA41C-F1AB-4616-879F-361CE8207884}">
      <dsp:nvSpPr>
        <dsp:cNvPr id="0" name=""/>
        <dsp:cNvSpPr/>
      </dsp:nvSpPr>
      <dsp:spPr>
        <a:xfrm>
          <a:off x="4768099" y="37493"/>
          <a:ext cx="3071698" cy="28873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 whole pulp chamber is</a:t>
          </a:r>
          <a:r>
            <a:rPr lang="en-IN" sz="2400" kern="1200" baseline="0" dirty="0" err="1">
              <a:solidFill>
                <a:schemeClr val="bg1"/>
              </a:solidFill>
              <a:latin typeface="+mn-lt"/>
              <a:ea typeface="+mn-ea"/>
              <a:cs typeface="+mn-cs"/>
            </a:rPr>
            <a:t>mesio-bucally</a:t>
          </a:r>
          <a:r>
            <a:rPr lang="en-IN" sz="2400" kern="1200" baseline="0" dirty="0">
              <a:solidFill>
                <a:schemeClr val="bg1"/>
              </a:solidFill>
              <a:latin typeface="+mn-lt"/>
              <a:ea typeface="+mn-ea"/>
              <a:cs typeface="+mn-cs"/>
            </a:rPr>
            <a:t>deviated with more dentin distally. especially</a:t>
          </a:r>
          <a:r>
            <a:rPr lang="en-IN" sz="2400" kern="1200" baseline="0" dirty="0" err="1">
              <a:solidFill>
                <a:schemeClr val="bg1"/>
              </a:solidFill>
              <a:latin typeface="+mn-lt"/>
              <a:ea typeface="+mn-ea"/>
              <a:cs typeface="+mn-cs"/>
            </a:rPr>
            <a:t>disto-lingually</a:t>
          </a:r>
          <a:r>
            <a:rPr lang="en-IN" sz="2400" kern="1200" baseline="0" dirty="0">
              <a:solidFill>
                <a:schemeClr val="bg1"/>
              </a:solidFill>
              <a:latin typeface="+mn-lt"/>
              <a:ea typeface="+mn-ea"/>
              <a:cs typeface="+mn-cs"/>
            </a:rPr>
            <a:t>, than</a:t>
          </a:r>
          <a:r>
            <a:rPr lang="en-IN" sz="2400" kern="1200" baseline="0" dirty="0" err="1">
              <a:solidFill>
                <a:schemeClr val="bg1"/>
              </a:solidFill>
              <a:latin typeface="+mn-lt"/>
              <a:ea typeface="+mn-ea"/>
              <a:cs typeface="+mn-cs"/>
            </a:rPr>
            <a:t>mesially</a:t>
          </a:r>
          <a:r>
            <a:rPr lang="en-IN" sz="2400" kern="1200" baseline="0">
              <a:solidFill>
                <a:schemeClr val="bg1"/>
              </a:solidFill>
              <a:latin typeface="+mn-lt"/>
              <a:ea typeface="+mn-ea"/>
              <a:cs typeface="+mn-cs"/>
            </a:rPr>
            <a:t>, especially mesio-buccally</a:t>
          </a:r>
          <a:endParaRPr lang="en-IN" sz="2400" kern="1200" dirty="0">
            <a:solidFill>
              <a:schemeClr val="bg1"/>
            </a:solidFill>
          </a:endParaRPr>
        </a:p>
      </dsp:txBody>
      <dsp:txXfrm>
        <a:off x="4768099" y="37493"/>
        <a:ext cx="3071698" cy="2887372"/>
      </dsp:txXfrm>
    </dsp:sp>
    <dsp:sp modelId="{D7AFAC13-F89B-4A93-B703-D71CCCD55516}">
      <dsp:nvSpPr>
        <dsp:cNvPr id="0" name=""/>
        <dsp:cNvSpPr/>
      </dsp:nvSpPr>
      <dsp:spPr>
        <a:xfrm>
          <a:off x="8116248" y="2162"/>
          <a:ext cx="2764506" cy="29085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 floor of the pulp chamber is smaller than its roof.</a:t>
          </a:r>
        </a:p>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 side walls of the pulp chambers are flat to concave inwardly.</a:t>
          </a:r>
          <a:endParaRPr lang="en-IN" sz="2400" kern="1200" dirty="0">
            <a:solidFill>
              <a:schemeClr val="bg1"/>
            </a:solidFill>
          </a:endParaRPr>
        </a:p>
      </dsp:txBody>
      <dsp:txXfrm>
        <a:off x="8116248" y="2162"/>
        <a:ext cx="2764506" cy="2908570"/>
      </dsp:txXfrm>
    </dsp:sp>
    <dsp:sp modelId="{B852DC46-838A-4A3F-8689-7C75616475DC}">
      <dsp:nvSpPr>
        <dsp:cNvPr id="0" name=""/>
        <dsp:cNvSpPr/>
      </dsp:nvSpPr>
      <dsp:spPr>
        <a:xfrm>
          <a:off x="2165316" y="3043241"/>
          <a:ext cx="3193944" cy="19253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Circumferentially</a:t>
          </a:r>
          <a:r>
            <a:rPr lang="en-IN" sz="2400" kern="1200" baseline="0" dirty="0" err="1">
              <a:solidFill>
                <a:schemeClr val="bg1"/>
              </a:solidFill>
              <a:latin typeface="+mn-lt"/>
              <a:ea typeface="+mn-ea"/>
              <a:cs typeface="+mn-cs"/>
            </a:rPr>
            <a:t>gingivally</a:t>
          </a:r>
          <a:r>
            <a:rPr lang="en-IN" sz="2400" kern="1200" baseline="0" dirty="0">
              <a:solidFill>
                <a:schemeClr val="bg1"/>
              </a:solidFill>
              <a:latin typeface="+mn-lt"/>
              <a:ea typeface="+mn-ea"/>
              <a:cs typeface="+mn-cs"/>
            </a:rPr>
            <a:t>, the average thickness of dentin is 2-3 mm at the cervical line.</a:t>
          </a:r>
          <a:endParaRPr lang="en-IN" sz="2400" kern="1200" dirty="0">
            <a:solidFill>
              <a:schemeClr val="bg1"/>
            </a:solidFill>
          </a:endParaRPr>
        </a:p>
      </dsp:txBody>
      <dsp:txXfrm>
        <a:off x="2165316" y="3043241"/>
        <a:ext cx="3193944" cy="1925307"/>
      </dsp:txXfrm>
    </dsp:sp>
    <dsp:sp modelId="{F407C128-1D85-4E19-96EE-4A603948C5C7}">
      <dsp:nvSpPr>
        <dsp:cNvPr id="0" name=""/>
        <dsp:cNvSpPr/>
      </dsp:nvSpPr>
      <dsp:spPr>
        <a:xfrm>
          <a:off x="6165861" y="2971801"/>
          <a:ext cx="3686939" cy="20684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baseline="0" dirty="0">
              <a:solidFill>
                <a:schemeClr val="bg1"/>
              </a:solidFill>
              <a:latin typeface="+mn-lt"/>
              <a:ea typeface="+mn-ea"/>
              <a:cs typeface="+mn-cs"/>
            </a:rPr>
            <a:t>There are two</a:t>
          </a:r>
          <a:r>
            <a:rPr lang="en-IN" sz="2400" kern="1200" baseline="0" dirty="0" err="1">
              <a:solidFill>
                <a:schemeClr val="bg1"/>
              </a:solidFill>
              <a:latin typeface="+mn-lt"/>
              <a:ea typeface="+mn-ea"/>
              <a:cs typeface="+mn-cs"/>
            </a:rPr>
            <a:t>furcations</a:t>
          </a:r>
          <a:r>
            <a:rPr lang="en-IN" sz="2400" kern="1200" baseline="0" dirty="0">
              <a:solidFill>
                <a:schemeClr val="bg1"/>
              </a:solidFill>
              <a:latin typeface="+mn-lt"/>
              <a:ea typeface="+mn-ea"/>
              <a:cs typeface="+mn-cs"/>
            </a:rPr>
            <a:t>between the</a:t>
          </a:r>
          <a:r>
            <a:rPr lang="en-IN" sz="2400" kern="1200" baseline="0" dirty="0" err="1">
              <a:solidFill>
                <a:schemeClr val="bg1"/>
              </a:solidFill>
              <a:latin typeface="+mn-lt"/>
              <a:ea typeface="+mn-ea"/>
              <a:cs typeface="+mn-cs"/>
            </a:rPr>
            <a:t>mesial</a:t>
          </a:r>
          <a:r>
            <a:rPr lang="en-IN" sz="2400" kern="1200" baseline="0" dirty="0">
              <a:solidFill>
                <a:schemeClr val="bg1"/>
              </a:solidFill>
              <a:latin typeface="+mn-lt"/>
              <a:ea typeface="+mn-ea"/>
              <a:cs typeface="+mn-cs"/>
            </a:rPr>
            <a:t>and distal roots: one in the</a:t>
          </a:r>
          <a:r>
            <a:rPr lang="en-IN" sz="2400" kern="1200" baseline="0" dirty="0" err="1">
              <a:solidFill>
                <a:schemeClr val="bg1"/>
              </a:solidFill>
              <a:latin typeface="+mn-lt"/>
              <a:ea typeface="+mn-ea"/>
              <a:cs typeface="+mn-cs"/>
            </a:rPr>
            <a:t>buccal</a:t>
          </a:r>
          <a:r>
            <a:rPr lang="en-IN" sz="2400" kern="1200" baseline="0" dirty="0">
              <a:solidFill>
                <a:schemeClr val="bg1"/>
              </a:solidFill>
              <a:latin typeface="+mn-lt"/>
              <a:ea typeface="+mn-ea"/>
              <a:cs typeface="+mn-cs"/>
            </a:rPr>
            <a:t>and another in the lingual.</a:t>
          </a:r>
          <a:endParaRPr lang="en-IN" sz="2400" kern="1200" dirty="0">
            <a:solidFill>
              <a:schemeClr val="bg1"/>
            </a:solidFill>
          </a:endParaRPr>
        </a:p>
      </dsp:txBody>
      <dsp:txXfrm>
        <a:off x="6165861" y="2971801"/>
        <a:ext cx="3686939" cy="2068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A737-C5BC-E4C4-6EBD-A1D7D612F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C5360F3-5EDE-56C9-0367-2212117BF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58D9764-4BD4-934D-57F3-33ADC62B8D80}"/>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5" name="Footer Placeholder 4">
            <a:extLst>
              <a:ext uri="{FF2B5EF4-FFF2-40B4-BE49-F238E27FC236}">
                <a16:creationId xmlns:a16="http://schemas.microsoft.com/office/drawing/2014/main" id="{DB065FAF-76FA-0EC7-7013-776CC718B2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4D220EE-63D3-FE6D-DAEB-F7BF9E56AED4}"/>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287799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5C45-7836-A648-5D90-9C9219F01A2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950ADFC-5A71-56AF-0657-CEC8F6C34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A74500-370C-DCFB-9E77-D9B8D1353524}"/>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5" name="Footer Placeholder 4">
            <a:extLst>
              <a:ext uri="{FF2B5EF4-FFF2-40B4-BE49-F238E27FC236}">
                <a16:creationId xmlns:a16="http://schemas.microsoft.com/office/drawing/2014/main" id="{9352E6F7-37DA-0A72-4D0F-21B27966E3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B0E11B-901C-6BC5-9C1D-990470AED2C9}"/>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296296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EF633-EF51-7574-DCDF-3A20CF8D7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4DF0F6-BC24-DDB6-DDB0-02705C5AD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585995-472D-6467-DA09-379C308B3194}"/>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5" name="Footer Placeholder 4">
            <a:extLst>
              <a:ext uri="{FF2B5EF4-FFF2-40B4-BE49-F238E27FC236}">
                <a16:creationId xmlns:a16="http://schemas.microsoft.com/office/drawing/2014/main" id="{0C8BFB38-3A71-2AAF-BD08-C02084CDED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7B9FDA-3EB2-64B7-6EDA-DF4A3CEE2D85}"/>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157791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C9EA-5287-CE5D-6850-10D986A6C8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1831AB-0F29-7DBD-9955-12AD43CB38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D24AB8-E297-C804-44D7-AA398ADF4536}"/>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5" name="Footer Placeholder 4">
            <a:extLst>
              <a:ext uri="{FF2B5EF4-FFF2-40B4-BE49-F238E27FC236}">
                <a16:creationId xmlns:a16="http://schemas.microsoft.com/office/drawing/2014/main" id="{13BD2A57-E93A-5ACB-FD27-176F2D8595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A99F3A-0944-12D4-638D-19CC15ADCBF8}"/>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104359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6DBA-5D26-FCE5-A139-185E757D00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75A6C7-5984-5410-DF55-F52B1AC26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957FD-4362-56E9-E862-92E7AF80F1E4}"/>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5" name="Footer Placeholder 4">
            <a:extLst>
              <a:ext uri="{FF2B5EF4-FFF2-40B4-BE49-F238E27FC236}">
                <a16:creationId xmlns:a16="http://schemas.microsoft.com/office/drawing/2014/main" id="{02E7EC0E-A93D-B466-1A48-F38095EF2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BA344D-57CA-AED1-8801-41071BBD62F9}"/>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33406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3B3D-C09D-44F3-BFAD-2A2DF5E6C3A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32983EB-4B17-82A5-6DAF-BAEA839C5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B02F556-2CC2-58EB-CD5D-FCCF8BF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B672FD8-EBB2-2BFA-CF1D-EAD6F14F46E7}"/>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6" name="Footer Placeholder 5">
            <a:extLst>
              <a:ext uri="{FF2B5EF4-FFF2-40B4-BE49-F238E27FC236}">
                <a16:creationId xmlns:a16="http://schemas.microsoft.com/office/drawing/2014/main" id="{39F8DEF2-A3DE-3E81-D734-6629416AD8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3928B4-82F4-AD5B-A9D9-0FC0DC511699}"/>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8532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75D0-7566-620D-427B-3795214DC03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A167D90-957F-5803-066F-D0D9F534C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5A543-613B-544B-380C-2C33DF0AD1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629FE58-A78F-FD9D-B101-0EFD6C3CA5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2B4D5-6C41-EE13-F498-BDFB79427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0F780E6-BC3A-9C60-422C-4B013A20A009}"/>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8" name="Footer Placeholder 7">
            <a:extLst>
              <a:ext uri="{FF2B5EF4-FFF2-40B4-BE49-F238E27FC236}">
                <a16:creationId xmlns:a16="http://schemas.microsoft.com/office/drawing/2014/main" id="{6CFC7841-5D46-088D-9FAC-B0BA9C2B95D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161C488-B272-2548-9A6A-5B5FAB3A28A4}"/>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46275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1CD-4976-9EC4-77BE-F0A36AC911B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77DFD4-3B94-1B84-A74E-3379AFEFE59F}"/>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4" name="Footer Placeholder 3">
            <a:extLst>
              <a:ext uri="{FF2B5EF4-FFF2-40B4-BE49-F238E27FC236}">
                <a16:creationId xmlns:a16="http://schemas.microsoft.com/office/drawing/2014/main" id="{A66EC054-21F3-0445-7079-01874221B81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AF52F35-0AD7-8B84-0176-BDBD56DB8B38}"/>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424411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B23C2-13B4-D0AD-7257-21CB1AEED555}"/>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3" name="Footer Placeholder 2">
            <a:extLst>
              <a:ext uri="{FF2B5EF4-FFF2-40B4-BE49-F238E27FC236}">
                <a16:creationId xmlns:a16="http://schemas.microsoft.com/office/drawing/2014/main" id="{71B725FB-190C-12FA-FF5C-9CEADF0AB89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CF339DC-E536-F5F1-32CD-A7C8542AA6B5}"/>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100817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1105-0553-B844-8199-D4A917BC7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757D21-9626-13B5-2646-A4315D563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D6B6B0F-6D5B-9721-F16C-4BFC46127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6C84B-1874-6BB1-2B31-28377A91E899}"/>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6" name="Footer Placeholder 5">
            <a:extLst>
              <a:ext uri="{FF2B5EF4-FFF2-40B4-BE49-F238E27FC236}">
                <a16:creationId xmlns:a16="http://schemas.microsoft.com/office/drawing/2014/main" id="{053CF9F7-C46E-4430-62AC-02FA8F016A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57204A-FBED-CA6F-10E8-28F573EDC333}"/>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153051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A1F8-2C48-85D4-8FC8-F65EE258B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01885DB-0607-7D5B-4B13-19103136A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DBBBE99-52B0-C506-3E57-F8D591C43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CECEE-49C6-CF8C-FDE6-C53D7361BDA1}"/>
              </a:ext>
            </a:extLst>
          </p:cNvPr>
          <p:cNvSpPr>
            <a:spLocks noGrp="1"/>
          </p:cNvSpPr>
          <p:nvPr>
            <p:ph type="dt" sz="half" idx="10"/>
          </p:nvPr>
        </p:nvSpPr>
        <p:spPr/>
        <p:txBody>
          <a:bodyPr/>
          <a:lstStyle/>
          <a:p>
            <a:fld id="{F1A9A847-7F01-4499-AC09-358A6922E987}" type="datetimeFigureOut">
              <a:rPr lang="en-IN" smtClean="0"/>
              <a:t>18-04-2023</a:t>
            </a:fld>
            <a:endParaRPr lang="en-IN"/>
          </a:p>
        </p:txBody>
      </p:sp>
      <p:sp>
        <p:nvSpPr>
          <p:cNvPr id="6" name="Footer Placeholder 5">
            <a:extLst>
              <a:ext uri="{FF2B5EF4-FFF2-40B4-BE49-F238E27FC236}">
                <a16:creationId xmlns:a16="http://schemas.microsoft.com/office/drawing/2014/main" id="{4EDB5998-7785-071F-DC19-6A14B72D83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20B669-6F52-DD10-EBCC-A1553E8369A5}"/>
              </a:ext>
            </a:extLst>
          </p:cNvPr>
          <p:cNvSpPr>
            <a:spLocks noGrp="1"/>
          </p:cNvSpPr>
          <p:nvPr>
            <p:ph type="sldNum" sz="quarter" idx="12"/>
          </p:nvPr>
        </p:nvSpPr>
        <p:spPr/>
        <p:txBody>
          <a:bodyPr/>
          <a:lstStyle/>
          <a:p>
            <a:fld id="{E8B64172-E27D-46CC-9F90-3EA059145AED}" type="slidenum">
              <a:rPr lang="en-IN" smtClean="0"/>
              <a:t>‹#›</a:t>
            </a:fld>
            <a:endParaRPr lang="en-IN"/>
          </a:p>
        </p:txBody>
      </p:sp>
    </p:spTree>
    <p:extLst>
      <p:ext uri="{BB962C8B-B14F-4D97-AF65-F5344CB8AC3E}">
        <p14:creationId xmlns:p14="http://schemas.microsoft.com/office/powerpoint/2010/main" val="131534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6547E3-6931-A100-ED4F-7654ED65F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2EEADB-33EA-4CC0-3639-7ADE159B0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E16E37-9EFD-A1A8-78F2-42A0349D7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9A847-7F01-4499-AC09-358A6922E987}" type="datetimeFigureOut">
              <a:rPr lang="en-IN" smtClean="0"/>
              <a:t>18-04-2023</a:t>
            </a:fld>
            <a:endParaRPr lang="en-IN"/>
          </a:p>
        </p:txBody>
      </p:sp>
      <p:sp>
        <p:nvSpPr>
          <p:cNvPr id="5" name="Footer Placeholder 4">
            <a:extLst>
              <a:ext uri="{FF2B5EF4-FFF2-40B4-BE49-F238E27FC236}">
                <a16:creationId xmlns:a16="http://schemas.microsoft.com/office/drawing/2014/main" id="{5A2A585A-9198-B571-B05D-C6052120E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E5F5427-C1C8-BA68-C153-D4D370B4E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64172-E27D-46CC-9F90-3EA059145AED}" type="slidenum">
              <a:rPr lang="en-IN" smtClean="0"/>
              <a:t>‹#›</a:t>
            </a:fld>
            <a:endParaRPr lang="en-IN"/>
          </a:p>
        </p:txBody>
      </p:sp>
    </p:spTree>
    <p:extLst>
      <p:ext uri="{BB962C8B-B14F-4D97-AF65-F5344CB8AC3E}">
        <p14:creationId xmlns:p14="http://schemas.microsoft.com/office/powerpoint/2010/main" val="367564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1384995"/>
          </a:xfrm>
          <a:prstGeom prst="rect">
            <a:avLst/>
          </a:prstGeom>
          <a:noFill/>
        </p:spPr>
        <p:txBody>
          <a:bodyPr wrap="square" rtlCol="0">
            <a:spAutoFit/>
          </a:bodyPr>
          <a:lstStyle/>
          <a:p>
            <a:r>
              <a:rPr lang="en-US" sz="2800" dirty="0">
                <a:latin typeface="Book Antiqua" panose="02040602050305030304" pitchFamily="18" charset="0"/>
              </a:rPr>
              <a:t>TITLE OF THE TOPIC: COMPLEXAMALGAM RESTORATION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214408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6" name="Content Placeholder 2"/>
          <p:cNvSpPr>
            <a:spLocks noGrp="1"/>
          </p:cNvSpPr>
          <p:nvPr>
            <p:ph idx="1"/>
          </p:nvPr>
        </p:nvSpPr>
        <p:spPr>
          <a:xfrm>
            <a:off x="380962" y="214290"/>
            <a:ext cx="11215765" cy="5929354"/>
          </a:xfrm>
          <a:solidFill>
            <a:schemeClr val="accent6">
              <a:lumMod val="20000"/>
              <a:lumOff val="80000"/>
            </a:schemeClr>
          </a:solidFill>
        </p:spPr>
        <p:txBody>
          <a:bodyPr>
            <a:normAutofit/>
          </a:bodyPr>
          <a:lstStyle/>
          <a:p>
            <a:pPr>
              <a:buNone/>
            </a:pPr>
            <a:r>
              <a:rPr lang="en-US" sz="2400" b="1" dirty="0">
                <a:solidFill>
                  <a:srgbClr val="FF0000"/>
                </a:solidFill>
              </a:rPr>
              <a:t>G. CAVITY EXTENT</a:t>
            </a:r>
          </a:p>
          <a:p>
            <a:r>
              <a:rPr lang="en-IN" sz="2400" dirty="0"/>
              <a:t>The more apically located that a gingival floor is, the higher will be the possibility of surface and pulp-root canal perforation  in trying to prepare a pin channel. This is due to:</a:t>
            </a:r>
          </a:p>
          <a:p>
            <a:pPr>
              <a:buFont typeface="Wingdings" pitchFamily="2" charset="2"/>
              <a:buChar char="Ø"/>
            </a:pPr>
            <a:r>
              <a:rPr lang="en-IN" sz="2400" dirty="0"/>
              <a:t> decrease in dentin bulk</a:t>
            </a:r>
          </a:p>
          <a:p>
            <a:pPr>
              <a:buFont typeface="Wingdings" pitchFamily="2" charset="2"/>
              <a:buChar char="Ø"/>
            </a:pPr>
            <a:r>
              <a:rPr lang="en-IN" sz="2400" dirty="0"/>
              <a:t>root surface concavities and grooves</a:t>
            </a:r>
          </a:p>
          <a:p>
            <a:pPr>
              <a:buFont typeface="Wingdings" pitchFamily="2" charset="2"/>
              <a:buChar char="Ø"/>
            </a:pPr>
            <a:r>
              <a:rPr lang="en-IN" sz="2400" dirty="0"/>
              <a:t>and the taper of the tooth as one proceeds apically.</a:t>
            </a:r>
          </a:p>
          <a:p>
            <a:pPr>
              <a:buFont typeface="Wingdings" pitchFamily="2" charset="2"/>
              <a:buChar char="Ø"/>
            </a:pPr>
            <a:endParaRPr lang="en-IN" sz="2400" b="1" dirty="0">
              <a:solidFill>
                <a:srgbClr val="FF0000"/>
              </a:solidFill>
            </a:endParaRPr>
          </a:p>
          <a:p>
            <a:pPr>
              <a:buNone/>
            </a:pPr>
            <a:r>
              <a:rPr lang="en-IN" sz="2400" b="1" dirty="0">
                <a:solidFill>
                  <a:srgbClr val="FF0000"/>
                </a:solidFill>
              </a:rPr>
              <a:t>H. AGE OR RELATIVE AGE</a:t>
            </a:r>
          </a:p>
          <a:p>
            <a:r>
              <a:rPr lang="en-IN" sz="2400" dirty="0"/>
              <a:t>Aging decreases the size of the pulp chamber and root canal system and increases the dentin dimension</a:t>
            </a:r>
          </a:p>
          <a:p>
            <a:r>
              <a:rPr lang="en-IN" sz="2400" dirty="0"/>
              <a:t>e.g., first molars are always older and have bulkier dentin than third molars.</a:t>
            </a:r>
          </a:p>
          <a:p>
            <a:endParaRPr lang="en-IN" sz="2400" dirty="0"/>
          </a:p>
        </p:txBody>
      </p:sp>
      <p:pic>
        <p:nvPicPr>
          <p:cNvPr id="2097215" name="Picture 3" descr="_20171130_155846.JPG"/>
          <p:cNvPicPr>
            <a:picLocks noChangeAspect="1"/>
          </p:cNvPicPr>
          <p:nvPr/>
        </p:nvPicPr>
        <p:blipFill>
          <a:blip r:embed="rId2" cstate="print"/>
          <a:srcRect/>
          <a:stretch>
            <a:fillRect/>
          </a:stretch>
        </p:blipFill>
        <p:spPr>
          <a:xfrm>
            <a:off x="9882215" y="1428736"/>
            <a:ext cx="1463609" cy="2428892"/>
          </a:xfrm>
          <a:prstGeom prst="rect">
            <a:avLst/>
          </a:prstGeom>
          <a:ln>
            <a:solidFill>
              <a:schemeClr val="tx1"/>
            </a:solidFill>
          </a:ln>
        </p:spPr>
      </p:pic>
      <p:sp>
        <p:nvSpPr>
          <p:cNvPr id="1048817" name="Slide Number Placeholder 4"/>
          <p:cNvSpPr>
            <a:spLocks noGrp="1"/>
          </p:cNvSpPr>
          <p:nvPr>
            <p:ph type="sldNum" sz="quarter" idx="12"/>
          </p:nvPr>
        </p:nvSpPr>
        <p:spPr/>
        <p:txBody>
          <a:bodyPr/>
          <a:lstStyle/>
          <a:p>
            <a:fld id="{69A0BA5C-8526-48FE-806E-1F279A5A4EFA}" type="slidenum">
              <a:rPr lang="en-IN" smtClean="0"/>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8" name="Title 1"/>
          <p:cNvSpPr>
            <a:spLocks noGrp="1"/>
          </p:cNvSpPr>
          <p:nvPr>
            <p:ph type="title"/>
          </p:nvPr>
        </p:nvSpPr>
        <p:spPr>
          <a:xfrm>
            <a:off x="1588" y="0"/>
            <a:ext cx="11903190" cy="1082660"/>
          </a:xfrm>
        </p:spPr>
        <p:txBody>
          <a:bodyPr>
            <a:normAutofit/>
          </a:bodyPr>
          <a:lstStyle/>
          <a:p>
            <a:r>
              <a:rPr lang="en-IN" dirty="0"/>
              <a:t>	</a:t>
            </a:r>
            <a:r>
              <a:rPr lang="en-IN" sz="3200" b="1" u="sng" dirty="0">
                <a:solidFill>
                  <a:srgbClr val="002060"/>
                </a:solidFill>
              </a:rPr>
              <a:t>MECHANO-ANATOMICAL PRINCIPLES FOR PIN PLACEMENT</a:t>
            </a:r>
            <a:endParaRPr lang="en-IN" sz="3600" b="1" u="sng" dirty="0">
              <a:solidFill>
                <a:srgbClr val="002060"/>
              </a:solidFill>
            </a:endParaRPr>
          </a:p>
        </p:txBody>
      </p:sp>
      <p:sp>
        <p:nvSpPr>
          <p:cNvPr id="1048819" name="Content Placeholder 2"/>
          <p:cNvSpPr>
            <a:spLocks noGrp="1"/>
          </p:cNvSpPr>
          <p:nvPr>
            <p:ph idx="1"/>
          </p:nvPr>
        </p:nvSpPr>
        <p:spPr>
          <a:xfrm>
            <a:off x="287223" y="1214422"/>
            <a:ext cx="11903190" cy="5500726"/>
          </a:xfrm>
        </p:spPr>
        <p:txBody>
          <a:bodyPr/>
          <a:lstStyle/>
          <a:p>
            <a:r>
              <a:rPr lang="en-IN" dirty="0"/>
              <a:t>Maxillary Central Incisors</a:t>
            </a:r>
          </a:p>
        </p:txBody>
      </p:sp>
      <p:graphicFrame>
        <p:nvGraphicFramePr>
          <p:cNvPr id="4194308" name="Diagram 4"/>
          <p:cNvGraphicFramePr>
            <a:graphicFrameLocks/>
          </p:cNvGraphicFramePr>
          <p:nvPr/>
        </p:nvGraphicFramePr>
        <p:xfrm>
          <a:off x="1588" y="1857364"/>
          <a:ext cx="11903190" cy="5000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820" name="Slide Number Placeholder 5"/>
          <p:cNvSpPr>
            <a:spLocks noGrp="1"/>
          </p:cNvSpPr>
          <p:nvPr>
            <p:ph type="sldNum" sz="quarter" idx="12"/>
          </p:nvPr>
        </p:nvSpPr>
        <p:spPr/>
        <p:txBody>
          <a:bodyPr/>
          <a:lstStyle/>
          <a:p>
            <a:fld id="{69A0BA5C-8526-48FE-806E-1F279A5A4EFA}" type="slidenum">
              <a:rPr lang="en-IN" smtClean="0"/>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
          <p:cNvSpPr>
            <a:spLocks noGrp="1"/>
          </p:cNvSpPr>
          <p:nvPr>
            <p:ph type="title"/>
          </p:nvPr>
        </p:nvSpPr>
        <p:spPr>
          <a:xfrm>
            <a:off x="572901" y="-214338"/>
            <a:ext cx="10969943" cy="1143000"/>
          </a:xfrm>
        </p:spPr>
        <p:txBody>
          <a:bodyPr>
            <a:normAutofit/>
          </a:bodyPr>
          <a:lstStyle/>
          <a:p>
            <a:br>
              <a:rPr lang="en-IN" sz="2400" dirty="0"/>
            </a:br>
            <a:r>
              <a:rPr lang="en-IN" sz="2400" dirty="0"/>
              <a:t>Maxillary Central incisors</a:t>
            </a:r>
          </a:p>
        </p:txBody>
      </p:sp>
      <p:graphicFrame>
        <p:nvGraphicFramePr>
          <p:cNvPr id="4194309" name="Content Placeholder 7"/>
          <p:cNvGraphicFramePr>
            <a:graphicFrameLocks noGrp="1"/>
          </p:cNvGraphicFramePr>
          <p:nvPr>
            <p:ph idx="1"/>
          </p:nvPr>
        </p:nvGraphicFramePr>
        <p:xfrm>
          <a:off x="287224" y="428605"/>
          <a:ext cx="11331877" cy="6164519"/>
        </p:xfrm>
        <a:graphic>
          <a:graphicData uri="http://schemas.openxmlformats.org/drawingml/2006/table">
            <a:tbl>
              <a:tblPr firstRow="1" bandRow="1">
                <a:tableStyleId>{5C22544A-7EE6-4342-B048-85BDC9FD1C3A}</a:tableStyleId>
              </a:tblPr>
              <a:tblGrid>
                <a:gridCol w="5730039">
                  <a:extLst>
                    <a:ext uri="{9D8B030D-6E8A-4147-A177-3AD203B41FA5}">
                      <a16:colId xmlns:a16="http://schemas.microsoft.com/office/drawing/2014/main" val="20000"/>
                    </a:ext>
                  </a:extLst>
                </a:gridCol>
                <a:gridCol w="5601838">
                  <a:extLst>
                    <a:ext uri="{9D8B030D-6E8A-4147-A177-3AD203B41FA5}">
                      <a16:colId xmlns:a16="http://schemas.microsoft.com/office/drawing/2014/main" val="20001"/>
                    </a:ext>
                  </a:extLst>
                </a:gridCol>
              </a:tblGrid>
              <a:tr h="360827">
                <a:tc>
                  <a:txBody>
                    <a:bodyPr/>
                    <a:lstStyle/>
                    <a:p>
                      <a:r>
                        <a:rPr lang="en-IN" dirty="0"/>
                        <a:t>  PIN</a:t>
                      </a:r>
                      <a:r>
                        <a:rPr lang="en-IN" baseline="0" dirty="0"/>
                        <a:t> LOCATION</a:t>
                      </a:r>
                      <a:endParaRPr lang="en-IN" dirty="0"/>
                    </a:p>
                  </a:txBody>
                  <a:tcPr marL="123605" marR="123605"/>
                </a:tc>
                <a:tc>
                  <a:txBody>
                    <a:bodyPr/>
                    <a:lstStyle/>
                    <a:p>
                      <a:r>
                        <a:rPr lang="en-IN" dirty="0"/>
                        <a:t>PIN ANGULATION</a:t>
                      </a:r>
                    </a:p>
                  </a:txBody>
                  <a:tcPr marL="123605" marR="123605"/>
                </a:tc>
                <a:extLst>
                  <a:ext uri="{0D108BD9-81ED-4DB2-BD59-A6C34878D82A}">
                    <a16:rowId xmlns:a16="http://schemas.microsoft.com/office/drawing/2014/main" val="10000"/>
                  </a:ext>
                </a:extLst>
              </a:tr>
              <a:tr h="5798886">
                <a:tc>
                  <a:txBody>
                    <a:bodyPr/>
                    <a:lstStyle/>
                    <a:p>
                      <a:pPr>
                        <a:buFont typeface="Arial" pitchFamily="34" charset="0"/>
                        <a:buChar char="•"/>
                      </a:pPr>
                      <a:r>
                        <a:rPr lang="en-IN" sz="1800" kern="1200" baseline="0" dirty="0">
                          <a:solidFill>
                            <a:schemeClr val="dk1"/>
                          </a:solidFill>
                          <a:latin typeface="+mn-lt"/>
                          <a:ea typeface="+mn-ea"/>
                          <a:cs typeface="+mn-cs"/>
                        </a:rPr>
                        <a:t>The </a:t>
                      </a:r>
                      <a:r>
                        <a:rPr lang="en-IN" sz="1800" u="sng" kern="1200" baseline="0" dirty="0">
                          <a:solidFill>
                            <a:schemeClr val="dk1"/>
                          </a:solidFill>
                          <a:latin typeface="+mn-lt"/>
                          <a:ea typeface="+mn-ea"/>
                          <a:cs typeface="+mn-cs"/>
                        </a:rPr>
                        <a:t>ideal location </a:t>
                      </a:r>
                      <a:r>
                        <a:rPr lang="en-IN" sz="1800" kern="1200" baseline="0" dirty="0">
                          <a:solidFill>
                            <a:schemeClr val="dk1"/>
                          </a:solidFill>
                          <a:latin typeface="+mn-lt"/>
                          <a:ea typeface="+mn-ea"/>
                          <a:cs typeface="+mn-cs"/>
                        </a:rPr>
                        <a:t>is gingival, close to the </a:t>
                      </a:r>
                      <a:r>
                        <a:rPr lang="en-IN" sz="1800" kern="1200" baseline="0" dirty="0" err="1">
                          <a:solidFill>
                            <a:schemeClr val="dk1"/>
                          </a:solidFill>
                          <a:latin typeface="+mn-lt"/>
                          <a:ea typeface="+mn-ea"/>
                          <a:cs typeface="+mn-cs"/>
                        </a:rPr>
                        <a:t>proximo</a:t>
                      </a:r>
                      <a:r>
                        <a:rPr lang="en-IN" sz="1800" kern="1200" baseline="0" dirty="0">
                          <a:solidFill>
                            <a:schemeClr val="dk1"/>
                          </a:solidFill>
                          <a:latin typeface="+mn-lt"/>
                          <a:ea typeface="+mn-ea"/>
                          <a:cs typeface="+mn-cs"/>
                        </a:rPr>
                        <a:t>-labial and </a:t>
                      </a:r>
                      <a:r>
                        <a:rPr lang="en-IN" sz="1800" kern="1200" baseline="0" dirty="0" err="1">
                          <a:solidFill>
                            <a:schemeClr val="dk1"/>
                          </a:solidFill>
                          <a:latin typeface="+mn-lt"/>
                          <a:ea typeface="+mn-ea"/>
                          <a:cs typeface="+mn-cs"/>
                        </a:rPr>
                        <a:t>proximo</a:t>
                      </a:r>
                      <a:r>
                        <a:rPr lang="en-IN" sz="1800" kern="1200" baseline="0" dirty="0">
                          <a:solidFill>
                            <a:schemeClr val="dk1"/>
                          </a:solidFill>
                          <a:latin typeface="+mn-lt"/>
                          <a:ea typeface="+mn-ea"/>
                          <a:cs typeface="+mn-cs"/>
                        </a:rPr>
                        <a:t>-lingual corners.</a:t>
                      </a:r>
                    </a:p>
                    <a:p>
                      <a:pPr>
                        <a:buFont typeface="Wingdings" pitchFamily="2" charset="2"/>
                        <a:buChar char="§"/>
                      </a:pPr>
                      <a:r>
                        <a:rPr lang="en-IN" sz="1800" kern="1200" baseline="0" dirty="0">
                          <a:solidFill>
                            <a:schemeClr val="dk1"/>
                          </a:solidFill>
                          <a:latin typeface="+mn-lt"/>
                          <a:ea typeface="+mn-ea"/>
                          <a:cs typeface="+mn-cs"/>
                        </a:rPr>
                        <a:t> The </a:t>
                      </a:r>
                      <a:r>
                        <a:rPr lang="en-IN" sz="1800" u="sng" kern="1200" baseline="0" dirty="0">
                          <a:solidFill>
                            <a:schemeClr val="dk1"/>
                          </a:solidFill>
                          <a:latin typeface="+mn-lt"/>
                          <a:ea typeface="+mn-ea"/>
                          <a:cs typeface="+mn-cs"/>
                        </a:rPr>
                        <a:t>second choice </a:t>
                      </a:r>
                      <a:r>
                        <a:rPr lang="en-IN" sz="1800" kern="1200" baseline="0" dirty="0">
                          <a:solidFill>
                            <a:schemeClr val="dk1"/>
                          </a:solidFill>
                          <a:latin typeface="+mn-lt"/>
                          <a:ea typeface="+mn-ea"/>
                          <a:cs typeface="+mn-cs"/>
                        </a:rPr>
                        <a:t>is the middle of a proximal gingival floor or the middle of a labial gingival floor</a:t>
                      </a:r>
                    </a:p>
                    <a:p>
                      <a:pPr>
                        <a:buFont typeface="Courier New" pitchFamily="49" charset="0"/>
                        <a:buChar char="o"/>
                      </a:pPr>
                      <a:r>
                        <a:rPr lang="en-IN" sz="1800" kern="1200" baseline="0" dirty="0">
                          <a:solidFill>
                            <a:schemeClr val="dk1"/>
                          </a:solidFill>
                          <a:latin typeface="+mn-lt"/>
                          <a:ea typeface="+mn-ea"/>
                          <a:cs typeface="+mn-cs"/>
                        </a:rPr>
                        <a:t> The </a:t>
                      </a:r>
                      <a:r>
                        <a:rPr lang="en-IN" sz="1800" u="sng" kern="1200" baseline="0" dirty="0">
                          <a:solidFill>
                            <a:schemeClr val="dk1"/>
                          </a:solidFill>
                          <a:latin typeface="+mn-lt"/>
                          <a:ea typeface="+mn-ea"/>
                          <a:cs typeface="+mn-cs"/>
                        </a:rPr>
                        <a:t>third choice </a:t>
                      </a:r>
                      <a:r>
                        <a:rPr lang="en-IN" sz="1800" kern="1200" baseline="0" dirty="0">
                          <a:solidFill>
                            <a:schemeClr val="dk1"/>
                          </a:solidFill>
                          <a:latin typeface="+mn-lt"/>
                          <a:ea typeface="+mn-ea"/>
                          <a:cs typeface="+mn-cs"/>
                        </a:rPr>
                        <a:t>is incisal, where there is at least 2 </a:t>
                      </a:r>
                      <a:r>
                        <a:rPr lang="en-IN" sz="1800" i="1" kern="1200" baseline="0" dirty="0">
                          <a:solidFill>
                            <a:schemeClr val="dk1"/>
                          </a:solidFill>
                          <a:latin typeface="+mn-lt"/>
                          <a:ea typeface="+mn-ea"/>
                          <a:cs typeface="+mn-cs"/>
                        </a:rPr>
                        <a:t>mm or more of dentin between the labial and lingual enamel plates</a:t>
                      </a:r>
                    </a:p>
                    <a:p>
                      <a:endParaRPr lang="en-IN" sz="1600" i="1" kern="1200" baseline="0" dirty="0">
                        <a:solidFill>
                          <a:schemeClr val="dk1"/>
                        </a:solidFill>
                        <a:latin typeface="+mn-lt"/>
                        <a:ea typeface="+mn-ea"/>
                        <a:cs typeface="+mn-cs"/>
                      </a:endParaRPr>
                    </a:p>
                    <a:p>
                      <a:r>
                        <a:rPr lang="en-IN" sz="1800" u="sng" kern="1200" baseline="0" dirty="0">
                          <a:solidFill>
                            <a:schemeClr val="dk1"/>
                          </a:solidFill>
                          <a:latin typeface="+mn-lt"/>
                          <a:ea typeface="+mn-ea"/>
                          <a:cs typeface="+mn-cs"/>
                        </a:rPr>
                        <a:t>Areas to be avoided </a:t>
                      </a:r>
                      <a:r>
                        <a:rPr lang="en-IN" sz="1800" kern="1200" baseline="0" dirty="0">
                          <a:solidFill>
                            <a:schemeClr val="dk1"/>
                          </a:solidFill>
                          <a:latin typeface="+mn-lt"/>
                          <a:ea typeface="+mn-ea"/>
                          <a:cs typeface="+mn-cs"/>
                        </a:rPr>
                        <a:t>include:</a:t>
                      </a:r>
                    </a:p>
                    <a:p>
                      <a:pPr>
                        <a:buFont typeface="Arial" pitchFamily="34" charset="0"/>
                        <a:buChar char="•"/>
                      </a:pPr>
                      <a:r>
                        <a:rPr lang="en-IN" sz="1800" kern="1200" baseline="0" dirty="0">
                          <a:solidFill>
                            <a:schemeClr val="dk1"/>
                          </a:solidFill>
                          <a:latin typeface="+mn-lt"/>
                          <a:ea typeface="+mn-ea"/>
                          <a:cs typeface="+mn-cs"/>
                        </a:rPr>
                        <a:t>the middle of a lingual gingival floor</a:t>
                      </a:r>
                    </a:p>
                    <a:p>
                      <a:pPr>
                        <a:buFont typeface="Arial" pitchFamily="34" charset="0"/>
                        <a:buChar char="•"/>
                      </a:pPr>
                      <a:r>
                        <a:rPr lang="en-IN" sz="1800" kern="1200" baseline="0" dirty="0">
                          <a:solidFill>
                            <a:schemeClr val="dk1"/>
                          </a:solidFill>
                          <a:latin typeface="+mn-lt"/>
                          <a:ea typeface="+mn-ea"/>
                          <a:cs typeface="+mn-cs"/>
                        </a:rPr>
                        <a:t>Incisal when the dentin between the labial and lingual enamel  plates is not bulky enough to stand pin insertion without  possible failure.</a:t>
                      </a:r>
                    </a:p>
                    <a:p>
                      <a:pPr>
                        <a:buFont typeface="Arial" pitchFamily="34" charset="0"/>
                        <a:buChar char="•"/>
                      </a:pPr>
                      <a:r>
                        <a:rPr lang="en-IN" sz="1800" kern="1200" baseline="0" dirty="0">
                          <a:solidFill>
                            <a:schemeClr val="dk1"/>
                          </a:solidFill>
                          <a:latin typeface="+mn-lt"/>
                          <a:ea typeface="+mn-ea"/>
                          <a:cs typeface="+mn-cs"/>
                        </a:rPr>
                        <a:t>Incisal near proximal pulp horn</a:t>
                      </a:r>
                      <a:endParaRPr lang="en-IN" sz="1800" dirty="0"/>
                    </a:p>
                  </a:txBody>
                  <a:tcPr marL="123605" marR="123605">
                    <a:solidFill>
                      <a:schemeClr val="accent3">
                        <a:lumMod val="60000"/>
                        <a:lumOff val="40000"/>
                      </a:schemeClr>
                    </a:solidFill>
                  </a:tcPr>
                </a:tc>
                <a:tc>
                  <a:txBody>
                    <a:bodyPr/>
                    <a:lstStyle/>
                    <a:p>
                      <a:r>
                        <a:rPr lang="en-IN" dirty="0"/>
                        <a:t>Proximal</a:t>
                      </a:r>
                      <a:r>
                        <a:rPr lang="en-IN" baseline="0" dirty="0"/>
                        <a:t> and labial pins have slight labial </a:t>
                      </a:r>
                      <a:r>
                        <a:rPr lang="en-IN" baseline="0" dirty="0" err="1"/>
                        <a:t>angulation</a:t>
                      </a:r>
                      <a:r>
                        <a:rPr lang="en-IN" baseline="0" dirty="0"/>
                        <a:t> in </a:t>
                      </a:r>
                      <a:r>
                        <a:rPr lang="en-IN" baseline="0" dirty="0" err="1"/>
                        <a:t>labio</a:t>
                      </a:r>
                      <a:r>
                        <a:rPr lang="en-IN" baseline="0" dirty="0"/>
                        <a:t>-lingual direction</a:t>
                      </a:r>
                    </a:p>
                    <a:p>
                      <a:endParaRPr lang="en-IN" baseline="0" dirty="0"/>
                    </a:p>
                    <a:p>
                      <a:r>
                        <a:rPr lang="en-IN" baseline="0" dirty="0"/>
                        <a:t>Gingival pins have limited </a:t>
                      </a:r>
                      <a:r>
                        <a:rPr lang="en-IN" baseline="0" dirty="0" err="1"/>
                        <a:t>angulation</a:t>
                      </a:r>
                      <a:r>
                        <a:rPr lang="en-IN" baseline="0" dirty="0"/>
                        <a:t>( 10 – 20%) with the </a:t>
                      </a:r>
                      <a:r>
                        <a:rPr lang="en-IN" baseline="0" dirty="0" err="1"/>
                        <a:t>longitudnal</a:t>
                      </a:r>
                      <a:r>
                        <a:rPr lang="en-IN" baseline="0" dirty="0"/>
                        <a:t> axis of tooth in </a:t>
                      </a:r>
                      <a:r>
                        <a:rPr lang="en-IN" baseline="0" dirty="0" err="1"/>
                        <a:t>mesio</a:t>
                      </a:r>
                      <a:r>
                        <a:rPr lang="en-IN" baseline="0" dirty="0"/>
                        <a:t> distal direction.</a:t>
                      </a:r>
                    </a:p>
                    <a:p>
                      <a:endParaRPr lang="en-IN" baseline="0" dirty="0"/>
                    </a:p>
                    <a:p>
                      <a:r>
                        <a:rPr lang="en-IN" baseline="0" dirty="0"/>
                        <a:t>Incisal pins – parallel to incisal ridge</a:t>
                      </a:r>
                      <a:endParaRPr lang="en-IN" dirty="0"/>
                    </a:p>
                  </a:txBody>
                  <a:tcPr marL="123605" marR="123605"/>
                </a:tc>
                <a:extLst>
                  <a:ext uri="{0D108BD9-81ED-4DB2-BD59-A6C34878D82A}">
                    <a16:rowId xmlns:a16="http://schemas.microsoft.com/office/drawing/2014/main" val="10001"/>
                  </a:ext>
                </a:extLst>
              </a:tr>
            </a:tbl>
          </a:graphicData>
        </a:graphic>
      </p:graphicFrame>
      <p:pic>
        <p:nvPicPr>
          <p:cNvPr id="2097216" name="Picture 4" descr="_20171130_155914.JPG"/>
          <p:cNvPicPr>
            <a:picLocks noChangeAspect="1"/>
          </p:cNvPicPr>
          <p:nvPr/>
        </p:nvPicPr>
        <p:blipFill>
          <a:blip r:embed="rId2" cstate="print"/>
          <a:stretch>
            <a:fillRect/>
          </a:stretch>
        </p:blipFill>
        <p:spPr>
          <a:xfrm>
            <a:off x="6381679" y="3429000"/>
            <a:ext cx="4761293" cy="2992604"/>
          </a:xfrm>
          <a:prstGeom prst="rect">
            <a:avLst/>
          </a:prstGeom>
        </p:spPr>
      </p:pic>
      <p:sp>
        <p:nvSpPr>
          <p:cNvPr id="1048822" name="Slide Number Placeholder 5"/>
          <p:cNvSpPr>
            <a:spLocks noGrp="1"/>
          </p:cNvSpPr>
          <p:nvPr>
            <p:ph type="sldNum" sz="quarter" idx="12"/>
          </p:nvPr>
        </p:nvSpPr>
        <p:spPr/>
        <p:txBody>
          <a:bodyPr/>
          <a:lstStyle/>
          <a:p>
            <a:fld id="{69A0BA5C-8526-48FE-806E-1F279A5A4EFA}" type="slidenum">
              <a:rPr lang="en-IN" smtClean="0"/>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itle 1"/>
          <p:cNvSpPr>
            <a:spLocks noGrp="1"/>
          </p:cNvSpPr>
          <p:nvPr>
            <p:ph type="title"/>
          </p:nvPr>
        </p:nvSpPr>
        <p:spPr>
          <a:xfrm>
            <a:off x="668128" y="274638"/>
            <a:ext cx="10912845" cy="939784"/>
          </a:xfrm>
        </p:spPr>
        <p:txBody>
          <a:bodyPr>
            <a:normAutofit/>
          </a:bodyPr>
          <a:lstStyle/>
          <a:p>
            <a:r>
              <a:rPr lang="en-IN" sz="3200" b="1" u="sng" dirty="0"/>
              <a:t>MAXILLARY LATERAL INCISORS</a:t>
            </a:r>
          </a:p>
        </p:txBody>
      </p:sp>
      <p:graphicFrame>
        <p:nvGraphicFramePr>
          <p:cNvPr id="4194310" name="Content Placeholder 3"/>
          <p:cNvGraphicFramePr>
            <a:graphicFrameLocks noGrp="1"/>
          </p:cNvGraphicFramePr>
          <p:nvPr>
            <p:ph idx="1"/>
          </p:nvPr>
        </p:nvGraphicFramePr>
        <p:xfrm>
          <a:off x="287223" y="1142984"/>
          <a:ext cx="11617557" cy="5500726"/>
        </p:xfrm>
        <a:graphic>
          <a:graphicData uri="http://schemas.openxmlformats.org/drawingml/2006/table">
            <a:tbl>
              <a:tblPr firstRow="1" bandRow="1">
                <a:tableStyleId>{5C22544A-7EE6-4342-B048-85BDC9FD1C3A}</a:tableStyleId>
              </a:tblPr>
              <a:tblGrid>
                <a:gridCol w="3872519">
                  <a:extLst>
                    <a:ext uri="{9D8B030D-6E8A-4147-A177-3AD203B41FA5}">
                      <a16:colId xmlns:a16="http://schemas.microsoft.com/office/drawing/2014/main" val="20000"/>
                    </a:ext>
                  </a:extLst>
                </a:gridCol>
                <a:gridCol w="3872519">
                  <a:extLst>
                    <a:ext uri="{9D8B030D-6E8A-4147-A177-3AD203B41FA5}">
                      <a16:colId xmlns:a16="http://schemas.microsoft.com/office/drawing/2014/main" val="20001"/>
                    </a:ext>
                  </a:extLst>
                </a:gridCol>
                <a:gridCol w="3872519">
                  <a:extLst>
                    <a:ext uri="{9D8B030D-6E8A-4147-A177-3AD203B41FA5}">
                      <a16:colId xmlns:a16="http://schemas.microsoft.com/office/drawing/2014/main" val="20002"/>
                    </a:ext>
                  </a:extLst>
                </a:gridCol>
              </a:tblGrid>
              <a:tr h="761587">
                <a:tc>
                  <a:txBody>
                    <a:bodyPr/>
                    <a:lstStyle/>
                    <a:p>
                      <a:r>
                        <a:rPr lang="en-IN" dirty="0"/>
                        <a:t>ANATOMY</a:t>
                      </a:r>
                    </a:p>
                  </a:txBody>
                  <a:tcPr marL="121888" marR="121888"/>
                </a:tc>
                <a:tc>
                  <a:txBody>
                    <a:bodyPr/>
                    <a:lstStyle/>
                    <a:p>
                      <a:r>
                        <a:rPr lang="en-IN" dirty="0"/>
                        <a:t>PIN LOCATION</a:t>
                      </a:r>
                    </a:p>
                  </a:txBody>
                  <a:tcPr marL="121888" marR="121888"/>
                </a:tc>
                <a:tc>
                  <a:txBody>
                    <a:bodyPr/>
                    <a:lstStyle/>
                    <a:p>
                      <a:r>
                        <a:rPr lang="en-IN" dirty="0"/>
                        <a:t>PIN ANGULATION</a:t>
                      </a:r>
                    </a:p>
                  </a:txBody>
                  <a:tcPr marL="121888" marR="121888"/>
                </a:tc>
                <a:extLst>
                  <a:ext uri="{0D108BD9-81ED-4DB2-BD59-A6C34878D82A}">
                    <a16:rowId xmlns:a16="http://schemas.microsoft.com/office/drawing/2014/main" val="10000"/>
                  </a:ext>
                </a:extLst>
              </a:tr>
              <a:tr h="4739139">
                <a:tc>
                  <a:txBody>
                    <a:bodyPr/>
                    <a:lstStyle/>
                    <a:p>
                      <a:r>
                        <a:rPr lang="en-IN" dirty="0"/>
                        <a:t>Similar to central incisors</a:t>
                      </a:r>
                    </a:p>
                    <a:p>
                      <a:r>
                        <a:rPr lang="en-IN" dirty="0" err="1"/>
                        <a:t>Circumfentially</a:t>
                      </a:r>
                      <a:r>
                        <a:rPr lang="en-IN" dirty="0"/>
                        <a:t> </a:t>
                      </a:r>
                      <a:r>
                        <a:rPr lang="en-IN" dirty="0" err="1"/>
                        <a:t>gingivally</a:t>
                      </a:r>
                      <a:r>
                        <a:rPr lang="en-IN" baseline="0" dirty="0"/>
                        <a:t> at the cervical line , there is an average of 1.2 – 1.5 mm dentin</a:t>
                      </a:r>
                      <a:endParaRPr lang="en-IN" dirty="0"/>
                    </a:p>
                  </a:txBody>
                  <a:tcPr marL="121888" marR="121888"/>
                </a:tc>
                <a:tc>
                  <a:txBody>
                    <a:bodyPr/>
                    <a:lstStyle/>
                    <a:p>
                      <a:r>
                        <a:rPr lang="en-IN" dirty="0"/>
                        <a:t>Areas</a:t>
                      </a:r>
                      <a:r>
                        <a:rPr lang="en-IN" baseline="0" dirty="0"/>
                        <a:t> to be avoided :</a:t>
                      </a:r>
                    </a:p>
                    <a:p>
                      <a:r>
                        <a:rPr lang="en-IN" baseline="0" dirty="0"/>
                        <a:t>Middle of a lingual gingival floor and </a:t>
                      </a:r>
                      <a:r>
                        <a:rPr lang="en-IN" baseline="0" dirty="0" err="1"/>
                        <a:t>incisally</a:t>
                      </a:r>
                      <a:endParaRPr lang="en-IN" dirty="0"/>
                    </a:p>
                  </a:txBody>
                  <a:tcPr marL="121888" marR="121888"/>
                </a:tc>
                <a:tc>
                  <a:txBody>
                    <a:bodyPr/>
                    <a:lstStyle/>
                    <a:p>
                      <a:r>
                        <a:rPr lang="en-IN" dirty="0"/>
                        <a:t>Gingival pins – more </a:t>
                      </a:r>
                      <a:r>
                        <a:rPr lang="en-IN" dirty="0" err="1"/>
                        <a:t>angulation</a:t>
                      </a:r>
                      <a:r>
                        <a:rPr lang="en-IN" dirty="0"/>
                        <a:t>  ( 15 -20%) with the </a:t>
                      </a:r>
                      <a:r>
                        <a:rPr lang="en-IN" dirty="0" err="1"/>
                        <a:t>longitudnal</a:t>
                      </a:r>
                      <a:r>
                        <a:rPr lang="en-IN" dirty="0"/>
                        <a:t> axis of the tooth in</a:t>
                      </a:r>
                      <a:r>
                        <a:rPr lang="en-IN" baseline="0" dirty="0"/>
                        <a:t> </a:t>
                      </a:r>
                      <a:r>
                        <a:rPr lang="en-IN" baseline="0" dirty="0" err="1"/>
                        <a:t>mesio</a:t>
                      </a:r>
                      <a:r>
                        <a:rPr lang="en-IN" baseline="0" dirty="0"/>
                        <a:t> distal direction</a:t>
                      </a:r>
                      <a:endParaRPr lang="en-IN" dirty="0"/>
                    </a:p>
                  </a:txBody>
                  <a:tcPr marL="121888" marR="121888"/>
                </a:tc>
                <a:extLst>
                  <a:ext uri="{0D108BD9-81ED-4DB2-BD59-A6C34878D82A}">
                    <a16:rowId xmlns:a16="http://schemas.microsoft.com/office/drawing/2014/main" val="10001"/>
                  </a:ext>
                </a:extLst>
              </a:tr>
            </a:tbl>
          </a:graphicData>
        </a:graphic>
      </p:graphicFrame>
      <p:pic>
        <p:nvPicPr>
          <p:cNvPr id="2097217" name="Picture 5" descr="_20171130_160000.JPG"/>
          <p:cNvPicPr>
            <a:picLocks noChangeAspect="1"/>
          </p:cNvPicPr>
          <p:nvPr/>
        </p:nvPicPr>
        <p:blipFill>
          <a:blip r:embed="rId2" cstate="print"/>
          <a:srcRect/>
          <a:stretch>
            <a:fillRect/>
          </a:stretch>
        </p:blipFill>
        <p:spPr>
          <a:xfrm>
            <a:off x="5238969" y="3500438"/>
            <a:ext cx="5999229" cy="2821246"/>
          </a:xfrm>
          <a:prstGeom prst="rect">
            <a:avLst/>
          </a:prstGeom>
        </p:spPr>
      </p:pic>
      <p:sp>
        <p:nvSpPr>
          <p:cNvPr id="1048824" name="Slide Number Placeholder 4"/>
          <p:cNvSpPr>
            <a:spLocks noGrp="1"/>
          </p:cNvSpPr>
          <p:nvPr>
            <p:ph type="sldNum" sz="quarter" idx="12"/>
          </p:nvPr>
        </p:nvSpPr>
        <p:spPr/>
        <p:txBody>
          <a:bodyPr/>
          <a:lstStyle/>
          <a:p>
            <a:fld id="{69A0BA5C-8526-48FE-806E-1F279A5A4EFA}" type="slidenum">
              <a:rPr lang="en-IN" smtClean="0"/>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Title 1"/>
          <p:cNvSpPr>
            <a:spLocks noGrp="1"/>
          </p:cNvSpPr>
          <p:nvPr>
            <p:ph type="title"/>
          </p:nvPr>
        </p:nvSpPr>
        <p:spPr>
          <a:xfrm>
            <a:off x="572901" y="0"/>
            <a:ext cx="10969943" cy="1143000"/>
          </a:xfrm>
        </p:spPr>
        <p:txBody>
          <a:bodyPr/>
          <a:lstStyle/>
          <a:p>
            <a:r>
              <a:rPr lang="en-IN" b="1" u="sng" dirty="0"/>
              <a:t>Maxillary </a:t>
            </a:r>
            <a:r>
              <a:rPr lang="en-IN" b="1" u="sng" dirty="0" err="1"/>
              <a:t>cuspid</a:t>
            </a:r>
            <a:endParaRPr lang="en-IN" b="1" u="sng" dirty="0"/>
          </a:p>
        </p:txBody>
      </p:sp>
      <p:graphicFrame>
        <p:nvGraphicFramePr>
          <p:cNvPr id="4194311" name="Content Placeholder 3"/>
          <p:cNvGraphicFramePr>
            <a:graphicFrameLocks noGrp="1"/>
          </p:cNvGraphicFramePr>
          <p:nvPr>
            <p:ph idx="1"/>
          </p:nvPr>
        </p:nvGraphicFramePr>
        <p:xfrm>
          <a:off x="238085" y="1000108"/>
          <a:ext cx="11619045" cy="5500726"/>
        </p:xfrm>
        <a:graphic>
          <a:graphicData uri="http://schemas.openxmlformats.org/drawingml/2006/table">
            <a:tbl>
              <a:tblPr firstRow="1" bandRow="1">
                <a:tableStyleId>{5C22544A-7EE6-4342-B048-85BDC9FD1C3A}</a:tableStyleId>
              </a:tblPr>
              <a:tblGrid>
                <a:gridCol w="3873015">
                  <a:extLst>
                    <a:ext uri="{9D8B030D-6E8A-4147-A177-3AD203B41FA5}">
                      <a16:colId xmlns:a16="http://schemas.microsoft.com/office/drawing/2014/main" val="20000"/>
                    </a:ext>
                  </a:extLst>
                </a:gridCol>
                <a:gridCol w="3873015">
                  <a:extLst>
                    <a:ext uri="{9D8B030D-6E8A-4147-A177-3AD203B41FA5}">
                      <a16:colId xmlns:a16="http://schemas.microsoft.com/office/drawing/2014/main" val="20001"/>
                    </a:ext>
                  </a:extLst>
                </a:gridCol>
                <a:gridCol w="3873015">
                  <a:extLst>
                    <a:ext uri="{9D8B030D-6E8A-4147-A177-3AD203B41FA5}">
                      <a16:colId xmlns:a16="http://schemas.microsoft.com/office/drawing/2014/main" val="20002"/>
                    </a:ext>
                  </a:extLst>
                </a:gridCol>
              </a:tblGrid>
              <a:tr h="397799">
                <a:tc>
                  <a:txBody>
                    <a:bodyPr/>
                    <a:lstStyle/>
                    <a:p>
                      <a:r>
                        <a:rPr lang="en-IN" dirty="0"/>
                        <a:t> ANATOMY</a:t>
                      </a:r>
                    </a:p>
                  </a:txBody>
                  <a:tcPr marL="121888" marR="121888"/>
                </a:tc>
                <a:tc>
                  <a:txBody>
                    <a:bodyPr/>
                    <a:lstStyle/>
                    <a:p>
                      <a:r>
                        <a:rPr lang="en-IN" dirty="0"/>
                        <a:t>PIN LOCATION</a:t>
                      </a:r>
                    </a:p>
                  </a:txBody>
                  <a:tcPr marL="121888" marR="121888"/>
                </a:tc>
                <a:tc>
                  <a:txBody>
                    <a:bodyPr/>
                    <a:lstStyle/>
                    <a:p>
                      <a:r>
                        <a:rPr lang="en-IN" dirty="0"/>
                        <a:t>PIN ANGULATION</a:t>
                      </a:r>
                    </a:p>
                  </a:txBody>
                  <a:tcPr marL="121888" marR="121888"/>
                </a:tc>
                <a:extLst>
                  <a:ext uri="{0D108BD9-81ED-4DB2-BD59-A6C34878D82A}">
                    <a16:rowId xmlns:a16="http://schemas.microsoft.com/office/drawing/2014/main" val="10000"/>
                  </a:ext>
                </a:extLst>
              </a:tr>
              <a:tr h="5102927">
                <a:tc>
                  <a:txBody>
                    <a:bodyPr/>
                    <a:lstStyle/>
                    <a:p>
                      <a:r>
                        <a:rPr lang="en-IN" sz="1800" kern="1200" baseline="0" dirty="0">
                          <a:solidFill>
                            <a:schemeClr val="dk1"/>
                          </a:solidFill>
                          <a:latin typeface="+mn-lt"/>
                          <a:ea typeface="+mn-ea"/>
                          <a:cs typeface="+mn-cs"/>
                        </a:rPr>
                        <a:t>In this tooth, the pulp chamber has only two pronounced surface wise projections, </a:t>
                      </a:r>
                      <a:r>
                        <a:rPr lang="en-IN" sz="1800" kern="1200" baseline="0" dirty="0" err="1">
                          <a:solidFill>
                            <a:schemeClr val="dk1"/>
                          </a:solidFill>
                          <a:latin typeface="+mn-lt"/>
                          <a:ea typeface="+mn-ea"/>
                          <a:cs typeface="+mn-cs"/>
                        </a:rPr>
                        <a:t>incisally</a:t>
                      </a:r>
                      <a:r>
                        <a:rPr lang="en-IN" sz="1800" kern="1200" baseline="0" dirty="0">
                          <a:solidFill>
                            <a:schemeClr val="dk1"/>
                          </a:solidFill>
                          <a:latin typeface="+mn-lt"/>
                          <a:ea typeface="+mn-ea"/>
                          <a:cs typeface="+mn-cs"/>
                        </a:rPr>
                        <a:t> in the middle of the tooth and </a:t>
                      </a:r>
                      <a:r>
                        <a:rPr lang="en-IN" sz="1800" kern="1200" baseline="0" dirty="0" err="1">
                          <a:solidFill>
                            <a:schemeClr val="dk1"/>
                          </a:solidFill>
                          <a:latin typeface="+mn-lt"/>
                          <a:ea typeface="+mn-ea"/>
                          <a:cs typeface="+mn-cs"/>
                        </a:rPr>
                        <a:t>lingually</a:t>
                      </a:r>
                      <a:r>
                        <a:rPr lang="en-IN" sz="1800" kern="1200" baseline="0" dirty="0">
                          <a:solidFill>
                            <a:schemeClr val="dk1"/>
                          </a:solidFill>
                          <a:latin typeface="+mn-lt"/>
                          <a:ea typeface="+mn-ea"/>
                          <a:cs typeface="+mn-cs"/>
                        </a:rPr>
                        <a:t> (</a:t>
                      </a:r>
                      <a:r>
                        <a:rPr lang="en-IN" sz="1800" kern="1200" baseline="0" dirty="0" err="1">
                          <a:solidFill>
                            <a:schemeClr val="dk1"/>
                          </a:solidFill>
                          <a:latin typeface="+mn-lt"/>
                          <a:ea typeface="+mn-ea"/>
                          <a:cs typeface="+mn-cs"/>
                        </a:rPr>
                        <a:t>cingulum</a:t>
                      </a:r>
                      <a:r>
                        <a:rPr lang="en-IN" sz="1800" kern="1200" baseline="0" dirty="0">
                          <a:solidFill>
                            <a:schemeClr val="dk1"/>
                          </a:solidFill>
                          <a:latin typeface="+mn-lt"/>
                          <a:ea typeface="+mn-ea"/>
                          <a:cs typeface="+mn-cs"/>
                        </a:rPr>
                        <a:t>). </a:t>
                      </a:r>
                    </a:p>
                    <a:p>
                      <a:r>
                        <a:rPr lang="en-IN" sz="1800" kern="1200" baseline="0" dirty="0">
                          <a:solidFill>
                            <a:schemeClr val="dk1"/>
                          </a:solidFill>
                          <a:latin typeface="+mn-lt"/>
                          <a:ea typeface="+mn-ea"/>
                          <a:cs typeface="+mn-cs"/>
                        </a:rPr>
                        <a:t>The pulp chamber is </a:t>
                      </a:r>
                      <a:r>
                        <a:rPr lang="en-IN" sz="1800" kern="1200" baseline="0" dirty="0" err="1">
                          <a:solidFill>
                            <a:schemeClr val="dk1"/>
                          </a:solidFill>
                          <a:latin typeface="+mn-lt"/>
                          <a:ea typeface="+mn-ea"/>
                          <a:cs typeface="+mn-cs"/>
                        </a:rPr>
                        <a:t>lingually</a:t>
                      </a:r>
                      <a:r>
                        <a:rPr lang="en-IN" sz="1800" kern="1200" baseline="0" dirty="0">
                          <a:solidFill>
                            <a:schemeClr val="dk1"/>
                          </a:solidFill>
                          <a:latin typeface="+mn-lt"/>
                          <a:ea typeface="+mn-ea"/>
                          <a:cs typeface="+mn-cs"/>
                        </a:rPr>
                        <a:t> deviated. </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At a cervical line cross-section, on the average there</a:t>
                      </a:r>
                    </a:p>
                    <a:p>
                      <a:r>
                        <a:rPr lang="en-IN" sz="1800" kern="1200" baseline="0" dirty="0">
                          <a:solidFill>
                            <a:schemeClr val="dk1"/>
                          </a:solidFill>
                          <a:latin typeface="+mn-lt"/>
                          <a:ea typeface="+mn-ea"/>
                          <a:cs typeface="+mn-cs"/>
                        </a:rPr>
                        <a:t>is from 2.5-3.5 mm of dentin circumferentially </a:t>
                      </a:r>
                      <a:r>
                        <a:rPr lang="en-IN" sz="1800" kern="1200" baseline="0" dirty="0" err="1">
                          <a:solidFill>
                            <a:schemeClr val="dk1"/>
                          </a:solidFill>
                          <a:latin typeface="+mn-lt"/>
                          <a:ea typeface="+mn-ea"/>
                          <a:cs typeface="+mn-cs"/>
                        </a:rPr>
                        <a:t>gingivally</a:t>
                      </a:r>
                      <a:endParaRPr lang="en-IN" dirty="0"/>
                    </a:p>
                  </a:txBody>
                  <a:tcPr marL="121888" marR="121888"/>
                </a:tc>
                <a:tc>
                  <a:txBody>
                    <a:bodyPr/>
                    <a:lstStyle/>
                    <a:p>
                      <a:r>
                        <a:rPr lang="en-IN" sz="1800" u="sng" kern="1200" baseline="0" dirty="0">
                          <a:solidFill>
                            <a:schemeClr val="dk1"/>
                          </a:solidFill>
                          <a:latin typeface="+mn-lt"/>
                          <a:ea typeface="+mn-ea"/>
                          <a:cs typeface="+mn-cs"/>
                        </a:rPr>
                        <a:t>The ideal location </a:t>
                      </a:r>
                      <a:r>
                        <a:rPr lang="en-IN" sz="1800" kern="1200" baseline="0" dirty="0">
                          <a:solidFill>
                            <a:schemeClr val="dk1"/>
                          </a:solidFill>
                          <a:latin typeface="+mn-lt"/>
                          <a:ea typeface="+mn-ea"/>
                          <a:cs typeface="+mn-cs"/>
                        </a:rPr>
                        <a:t>is at or close to the </a:t>
                      </a:r>
                      <a:r>
                        <a:rPr lang="en-IN" sz="1800" kern="1200" baseline="0" dirty="0" err="1">
                          <a:solidFill>
                            <a:schemeClr val="dk1"/>
                          </a:solidFill>
                          <a:latin typeface="+mn-lt"/>
                          <a:ea typeface="+mn-ea"/>
                          <a:cs typeface="+mn-cs"/>
                        </a:rPr>
                        <a:t>facio</a:t>
                      </a:r>
                      <a:r>
                        <a:rPr lang="en-IN" sz="1800" kern="1200" baseline="0" dirty="0">
                          <a:solidFill>
                            <a:schemeClr val="dk1"/>
                          </a:solidFill>
                          <a:latin typeface="+mn-lt"/>
                          <a:ea typeface="+mn-ea"/>
                          <a:cs typeface="+mn-cs"/>
                        </a:rPr>
                        <a:t>- and </a:t>
                      </a:r>
                      <a:r>
                        <a:rPr lang="en-IN" sz="1800" kern="1200" baseline="0" dirty="0" err="1">
                          <a:solidFill>
                            <a:schemeClr val="dk1"/>
                          </a:solidFill>
                          <a:latin typeface="+mn-lt"/>
                          <a:ea typeface="+mn-ea"/>
                          <a:cs typeface="+mn-cs"/>
                        </a:rPr>
                        <a:t>linguo</a:t>
                      </a:r>
                      <a:r>
                        <a:rPr lang="en-IN" sz="1800" kern="1200" baseline="0" dirty="0">
                          <a:solidFill>
                            <a:schemeClr val="dk1"/>
                          </a:solidFill>
                          <a:latin typeface="+mn-lt"/>
                          <a:ea typeface="+mn-ea"/>
                          <a:cs typeface="+mn-cs"/>
                        </a:rPr>
                        <a:t>-proximal corners of the tooth. </a:t>
                      </a:r>
                    </a:p>
                    <a:p>
                      <a:endParaRPr lang="en-IN" sz="1800" kern="1200" baseline="0" dirty="0">
                        <a:solidFill>
                          <a:schemeClr val="dk1"/>
                        </a:solidFill>
                        <a:latin typeface="+mn-lt"/>
                        <a:ea typeface="+mn-ea"/>
                        <a:cs typeface="+mn-cs"/>
                      </a:endParaRPr>
                    </a:p>
                    <a:p>
                      <a:r>
                        <a:rPr lang="en-IN" sz="1800" u="sng" kern="1200" baseline="0" dirty="0">
                          <a:solidFill>
                            <a:schemeClr val="dk1"/>
                          </a:solidFill>
                          <a:latin typeface="+mn-lt"/>
                          <a:ea typeface="+mn-ea"/>
                          <a:cs typeface="+mn-cs"/>
                        </a:rPr>
                        <a:t>The second choice </a:t>
                      </a:r>
                      <a:r>
                        <a:rPr lang="en-IN" sz="1800" kern="1200" baseline="0" dirty="0">
                          <a:solidFill>
                            <a:schemeClr val="dk1"/>
                          </a:solidFill>
                          <a:latin typeface="+mn-lt"/>
                          <a:ea typeface="+mn-ea"/>
                          <a:cs typeface="+mn-cs"/>
                        </a:rPr>
                        <a:t>is the middle of a proximal gingival floor and middle </a:t>
                      </a:r>
                      <a:r>
                        <a:rPr lang="en-IN" sz="1800" i="1" kern="1200" baseline="0" dirty="0">
                          <a:solidFill>
                            <a:schemeClr val="dk1"/>
                          </a:solidFill>
                          <a:latin typeface="+mn-lt"/>
                          <a:ea typeface="+mn-ea"/>
                          <a:cs typeface="+mn-cs"/>
                        </a:rPr>
                        <a:t>labial gingival floor. </a:t>
                      </a:r>
                    </a:p>
                    <a:p>
                      <a:endParaRPr lang="en-IN" sz="1800" i="1" kern="1200" baseline="0" dirty="0">
                        <a:solidFill>
                          <a:schemeClr val="dk1"/>
                        </a:solidFill>
                        <a:latin typeface="+mn-lt"/>
                        <a:ea typeface="+mn-ea"/>
                        <a:cs typeface="+mn-cs"/>
                      </a:endParaRPr>
                    </a:p>
                    <a:p>
                      <a:r>
                        <a:rPr lang="en-IN" sz="1800" i="1" u="sng" kern="1200" baseline="0" dirty="0">
                          <a:solidFill>
                            <a:schemeClr val="dk1"/>
                          </a:solidFill>
                          <a:latin typeface="+mn-lt"/>
                          <a:ea typeface="+mn-ea"/>
                          <a:cs typeface="+mn-cs"/>
                        </a:rPr>
                        <a:t>The third choice </a:t>
                      </a:r>
                      <a:r>
                        <a:rPr lang="en-IN" sz="1800" i="1" kern="1200" baseline="0" dirty="0">
                          <a:solidFill>
                            <a:schemeClr val="dk1"/>
                          </a:solidFill>
                          <a:latin typeface="+mn-lt"/>
                          <a:ea typeface="+mn-ea"/>
                          <a:cs typeface="+mn-cs"/>
                        </a:rPr>
                        <a:t>is incisal, close to incisal angle. </a:t>
                      </a:r>
                    </a:p>
                    <a:p>
                      <a:endParaRPr lang="en-IN" sz="1800" i="1" kern="1200" baseline="0" dirty="0">
                        <a:solidFill>
                          <a:schemeClr val="dk1"/>
                        </a:solidFill>
                        <a:latin typeface="+mn-lt"/>
                        <a:ea typeface="+mn-ea"/>
                        <a:cs typeface="+mn-cs"/>
                      </a:endParaRPr>
                    </a:p>
                    <a:p>
                      <a:r>
                        <a:rPr lang="en-IN" sz="1800" i="1" u="sng" kern="1200" baseline="0" dirty="0">
                          <a:solidFill>
                            <a:schemeClr val="dk1"/>
                          </a:solidFill>
                          <a:latin typeface="+mn-lt"/>
                          <a:ea typeface="+mn-ea"/>
                          <a:cs typeface="+mn-cs"/>
                        </a:rPr>
                        <a:t>Areas to be avoided </a:t>
                      </a:r>
                      <a:r>
                        <a:rPr lang="en-IN" sz="1800" i="1" kern="1200" baseline="0" dirty="0">
                          <a:solidFill>
                            <a:schemeClr val="dk1"/>
                          </a:solidFill>
                          <a:latin typeface="+mn-lt"/>
                          <a:ea typeface="+mn-ea"/>
                          <a:cs typeface="+mn-cs"/>
                        </a:rPr>
                        <a:t>include: middle of lingual gingival floor, </a:t>
                      </a:r>
                    </a:p>
                    <a:p>
                      <a:r>
                        <a:rPr lang="en-IN" sz="1800" i="1" kern="1200" baseline="0" dirty="0">
                          <a:solidFill>
                            <a:schemeClr val="dk1"/>
                          </a:solidFill>
                          <a:latin typeface="+mn-lt"/>
                          <a:ea typeface="+mn-ea"/>
                          <a:cs typeface="+mn-cs"/>
                        </a:rPr>
                        <a:t>gingival pins close to surface</a:t>
                      </a:r>
                    </a:p>
                    <a:p>
                      <a:r>
                        <a:rPr lang="en-IN" sz="1800" i="1" kern="1200" baseline="0" dirty="0">
                          <a:solidFill>
                            <a:schemeClr val="dk1"/>
                          </a:solidFill>
                          <a:latin typeface="+mn-lt"/>
                          <a:ea typeface="+mn-ea"/>
                          <a:cs typeface="+mn-cs"/>
                        </a:rPr>
                        <a:t>Concavities or grooves, which can occur proximally.</a:t>
                      </a:r>
                      <a:endParaRPr lang="en-IN" dirty="0"/>
                    </a:p>
                  </a:txBody>
                  <a:tcPr marL="121888" marR="121888"/>
                </a:tc>
                <a:tc>
                  <a:txBody>
                    <a:bodyPr/>
                    <a:lstStyle/>
                    <a:p>
                      <a:r>
                        <a:rPr lang="en-IN" sz="1800" kern="1200" baseline="0" dirty="0">
                          <a:solidFill>
                            <a:schemeClr val="dk1"/>
                          </a:solidFill>
                          <a:latin typeface="+mn-lt"/>
                          <a:ea typeface="+mn-ea"/>
                          <a:cs typeface="+mn-cs"/>
                        </a:rPr>
                        <a:t>Gingival pins proximally and </a:t>
                      </a:r>
                      <a:r>
                        <a:rPr lang="en-IN" sz="1800" kern="1200" baseline="0" dirty="0" err="1">
                          <a:solidFill>
                            <a:schemeClr val="dk1"/>
                          </a:solidFill>
                          <a:latin typeface="+mn-lt"/>
                          <a:ea typeface="+mn-ea"/>
                          <a:cs typeface="+mn-cs"/>
                        </a:rPr>
                        <a:t>gingivally</a:t>
                      </a:r>
                      <a:r>
                        <a:rPr lang="en-IN" sz="1800" kern="1200" baseline="0" dirty="0">
                          <a:solidFill>
                            <a:schemeClr val="dk1"/>
                          </a:solidFill>
                          <a:latin typeface="+mn-lt"/>
                          <a:ea typeface="+mn-ea"/>
                          <a:cs typeface="+mn-cs"/>
                        </a:rPr>
                        <a:t> should have a slight labial </a:t>
                      </a:r>
                      <a:r>
                        <a:rPr lang="en-IN" sz="1800" kern="1200" baseline="0" dirty="0" err="1">
                          <a:solidFill>
                            <a:schemeClr val="dk1"/>
                          </a:solidFill>
                          <a:latin typeface="+mn-lt"/>
                          <a:ea typeface="+mn-ea"/>
                          <a:cs typeface="+mn-cs"/>
                        </a:rPr>
                        <a:t>angulation</a:t>
                      </a:r>
                      <a:r>
                        <a:rPr lang="en-IN" sz="1800" kern="1200" baseline="0" dirty="0">
                          <a:solidFill>
                            <a:schemeClr val="dk1"/>
                          </a:solidFill>
                          <a:latin typeface="+mn-lt"/>
                          <a:ea typeface="+mn-ea"/>
                          <a:cs typeface="+mn-cs"/>
                        </a:rPr>
                        <a:t>  in the </a:t>
                      </a:r>
                      <a:r>
                        <a:rPr lang="en-IN" sz="1800" kern="1200" baseline="0" dirty="0" err="1">
                          <a:solidFill>
                            <a:schemeClr val="dk1"/>
                          </a:solidFill>
                          <a:latin typeface="+mn-lt"/>
                          <a:ea typeface="+mn-ea"/>
                          <a:cs typeface="+mn-cs"/>
                        </a:rPr>
                        <a:t>labio</a:t>
                      </a:r>
                      <a:r>
                        <a:rPr lang="en-IN" sz="1800" kern="1200" baseline="0" dirty="0">
                          <a:solidFill>
                            <a:schemeClr val="dk1"/>
                          </a:solidFill>
                          <a:latin typeface="+mn-lt"/>
                          <a:ea typeface="+mn-ea"/>
                          <a:cs typeface="+mn-cs"/>
                        </a:rPr>
                        <a:t>-lingual direction. </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All gingival pins should form an angle with the long axis of the tooth in </a:t>
                      </a:r>
                      <a:r>
                        <a:rPr lang="en-IN" sz="1800" kern="1200" baseline="0" dirty="0" err="1">
                          <a:solidFill>
                            <a:schemeClr val="dk1"/>
                          </a:solidFill>
                          <a:latin typeface="+mn-lt"/>
                          <a:ea typeface="+mn-ea"/>
                          <a:cs typeface="+mn-cs"/>
                        </a:rPr>
                        <a:t>mesio</a:t>
                      </a:r>
                      <a:r>
                        <a:rPr lang="en-IN" sz="1800" kern="1200" baseline="0" dirty="0">
                          <a:solidFill>
                            <a:schemeClr val="dk1"/>
                          </a:solidFill>
                          <a:latin typeface="+mn-lt"/>
                          <a:ea typeface="+mn-ea"/>
                          <a:cs typeface="+mn-cs"/>
                        </a:rPr>
                        <a:t>- distal  direction, coinciding with the taper of the root ( 20 – 35º)</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Incisal pins – parallel to the adjacent proximal slope of the tooth</a:t>
                      </a:r>
                      <a:endParaRPr lang="en-IN" dirty="0"/>
                    </a:p>
                  </a:txBody>
                  <a:tcPr marL="121888" marR="121888"/>
                </a:tc>
                <a:extLst>
                  <a:ext uri="{0D108BD9-81ED-4DB2-BD59-A6C34878D82A}">
                    <a16:rowId xmlns:a16="http://schemas.microsoft.com/office/drawing/2014/main" val="10001"/>
                  </a:ext>
                </a:extLst>
              </a:tr>
            </a:tbl>
          </a:graphicData>
        </a:graphic>
      </p:graphicFrame>
      <p:pic>
        <p:nvPicPr>
          <p:cNvPr id="2097218" name="Picture 4" descr="_20171130_155937.JPG"/>
          <p:cNvPicPr>
            <a:picLocks noChangeAspect="1"/>
          </p:cNvPicPr>
          <p:nvPr/>
        </p:nvPicPr>
        <p:blipFill>
          <a:blip r:embed="rId2" cstate="print"/>
          <a:stretch>
            <a:fillRect/>
          </a:stretch>
        </p:blipFill>
        <p:spPr>
          <a:xfrm>
            <a:off x="9047961" y="4929198"/>
            <a:ext cx="3142453" cy="1643050"/>
          </a:xfrm>
          <a:prstGeom prst="rect">
            <a:avLst/>
          </a:prstGeom>
        </p:spPr>
      </p:pic>
      <p:sp>
        <p:nvSpPr>
          <p:cNvPr id="1048826" name="Slide Number Placeholder 5"/>
          <p:cNvSpPr>
            <a:spLocks noGrp="1"/>
          </p:cNvSpPr>
          <p:nvPr>
            <p:ph type="sldNum" sz="quarter" idx="12"/>
          </p:nvPr>
        </p:nvSpPr>
        <p:spPr/>
        <p:txBody>
          <a:bodyPr/>
          <a:lstStyle/>
          <a:p>
            <a:fld id="{69A0BA5C-8526-48FE-806E-1F279A5A4EFA}" type="slidenum">
              <a:rPr lang="en-IN" smtClean="0"/>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Title 1"/>
          <p:cNvSpPr>
            <a:spLocks noGrp="1"/>
          </p:cNvSpPr>
          <p:nvPr>
            <p:ph type="title"/>
          </p:nvPr>
        </p:nvSpPr>
        <p:spPr>
          <a:xfrm>
            <a:off x="382450" y="0"/>
            <a:ext cx="10969943" cy="785794"/>
          </a:xfrm>
        </p:spPr>
        <p:txBody>
          <a:bodyPr>
            <a:normAutofit/>
          </a:bodyPr>
          <a:lstStyle/>
          <a:p>
            <a:r>
              <a:rPr lang="en-IN" sz="2400" b="1" u="sng" dirty="0"/>
              <a:t>MAXILLARY FIRST BICUSPID</a:t>
            </a:r>
          </a:p>
        </p:txBody>
      </p:sp>
      <p:graphicFrame>
        <p:nvGraphicFramePr>
          <p:cNvPr id="4194312" name="Content Placeholder 3"/>
          <p:cNvGraphicFramePr>
            <a:graphicFrameLocks noGrp="1"/>
          </p:cNvGraphicFramePr>
          <p:nvPr>
            <p:ph idx="1"/>
          </p:nvPr>
        </p:nvGraphicFramePr>
        <p:xfrm>
          <a:off x="238084" y="857232"/>
          <a:ext cx="11572956" cy="5715040"/>
        </p:xfrm>
        <a:graphic>
          <a:graphicData uri="http://schemas.openxmlformats.org/drawingml/2006/table">
            <a:tbl>
              <a:tblPr firstRow="1" bandRow="1">
                <a:tableStyleId>{5C22544A-7EE6-4342-B048-85BDC9FD1C3A}</a:tableStyleId>
              </a:tblPr>
              <a:tblGrid>
                <a:gridCol w="3857652">
                  <a:extLst>
                    <a:ext uri="{9D8B030D-6E8A-4147-A177-3AD203B41FA5}">
                      <a16:colId xmlns:a16="http://schemas.microsoft.com/office/drawing/2014/main" val="20000"/>
                    </a:ext>
                  </a:extLst>
                </a:gridCol>
                <a:gridCol w="3857652">
                  <a:extLst>
                    <a:ext uri="{9D8B030D-6E8A-4147-A177-3AD203B41FA5}">
                      <a16:colId xmlns:a16="http://schemas.microsoft.com/office/drawing/2014/main" val="20001"/>
                    </a:ext>
                  </a:extLst>
                </a:gridCol>
                <a:gridCol w="3857652">
                  <a:extLst>
                    <a:ext uri="{9D8B030D-6E8A-4147-A177-3AD203B41FA5}">
                      <a16:colId xmlns:a16="http://schemas.microsoft.com/office/drawing/2014/main" val="20002"/>
                    </a:ext>
                  </a:extLst>
                </a:gridCol>
              </a:tblGrid>
              <a:tr h="475744">
                <a:tc>
                  <a:txBody>
                    <a:bodyPr/>
                    <a:lstStyle/>
                    <a:p>
                      <a:r>
                        <a:rPr lang="en-IN" sz="1800" dirty="0"/>
                        <a:t>          ANATOMY</a:t>
                      </a:r>
                    </a:p>
                  </a:txBody>
                  <a:tcPr marL="121888" marR="121888"/>
                </a:tc>
                <a:tc>
                  <a:txBody>
                    <a:bodyPr/>
                    <a:lstStyle/>
                    <a:p>
                      <a:r>
                        <a:rPr lang="en-IN" sz="1800" dirty="0"/>
                        <a:t>  PIN LOCATION</a:t>
                      </a:r>
                    </a:p>
                  </a:txBody>
                  <a:tcPr marL="121888" marR="121888"/>
                </a:tc>
                <a:tc>
                  <a:txBody>
                    <a:bodyPr/>
                    <a:lstStyle/>
                    <a:p>
                      <a:r>
                        <a:rPr lang="en-IN" sz="1400" dirty="0"/>
                        <a:t>  </a:t>
                      </a:r>
                      <a:r>
                        <a:rPr lang="en-IN" sz="1800" dirty="0"/>
                        <a:t>PIN ANGULATION</a:t>
                      </a:r>
                    </a:p>
                  </a:txBody>
                  <a:tcPr marL="121888" marR="121888"/>
                </a:tc>
                <a:extLst>
                  <a:ext uri="{0D108BD9-81ED-4DB2-BD59-A6C34878D82A}">
                    <a16:rowId xmlns:a16="http://schemas.microsoft.com/office/drawing/2014/main" val="10000"/>
                  </a:ext>
                </a:extLst>
              </a:tr>
              <a:tr h="5239296">
                <a:tc>
                  <a:txBody>
                    <a:bodyPr/>
                    <a:lstStyle/>
                    <a:p>
                      <a:r>
                        <a:rPr lang="en-IN" sz="1600" kern="1200" baseline="0" dirty="0">
                          <a:solidFill>
                            <a:schemeClr val="dk1"/>
                          </a:solidFill>
                          <a:latin typeface="+mn-lt"/>
                          <a:ea typeface="+mn-ea"/>
                          <a:cs typeface="+mn-cs"/>
                        </a:rPr>
                        <a:t>The pulp chamber in this tooth is narrower </a:t>
                      </a:r>
                      <a:r>
                        <a:rPr lang="en-IN" sz="1600" kern="1200" baseline="0" dirty="0" err="1">
                          <a:solidFill>
                            <a:schemeClr val="dk1"/>
                          </a:solidFill>
                          <a:latin typeface="+mn-lt"/>
                          <a:ea typeface="+mn-ea"/>
                          <a:cs typeface="+mn-cs"/>
                        </a:rPr>
                        <a:t>mesio</a:t>
                      </a:r>
                      <a:r>
                        <a:rPr lang="en-IN" sz="1600" kern="1200" baseline="0" dirty="0">
                          <a:solidFill>
                            <a:schemeClr val="dk1"/>
                          </a:solidFill>
                          <a:latin typeface="+mn-lt"/>
                          <a:ea typeface="+mn-ea"/>
                          <a:cs typeface="+mn-cs"/>
                        </a:rPr>
                        <a:t>-distally than </a:t>
                      </a:r>
                      <a:r>
                        <a:rPr lang="en-IN" sz="1600" kern="1200" baseline="0" dirty="0" err="1">
                          <a:solidFill>
                            <a:schemeClr val="dk1"/>
                          </a:solidFill>
                          <a:latin typeface="+mn-lt"/>
                          <a:ea typeface="+mn-ea"/>
                          <a:cs typeface="+mn-cs"/>
                        </a:rPr>
                        <a:t>bucco-lingually</a:t>
                      </a:r>
                      <a:r>
                        <a:rPr lang="en-IN" sz="1600" kern="1200" baseline="0" dirty="0">
                          <a:solidFill>
                            <a:schemeClr val="dk1"/>
                          </a:solidFill>
                          <a:latin typeface="+mn-lt"/>
                          <a:ea typeface="+mn-ea"/>
                          <a:cs typeface="+mn-cs"/>
                        </a:rPr>
                        <a:t>. </a:t>
                      </a:r>
                    </a:p>
                    <a:p>
                      <a:r>
                        <a:rPr lang="en-IN" sz="1600" kern="1200" baseline="0" dirty="0">
                          <a:solidFill>
                            <a:schemeClr val="dk1"/>
                          </a:solidFill>
                          <a:latin typeface="+mn-lt"/>
                          <a:ea typeface="+mn-ea"/>
                          <a:cs typeface="+mn-cs"/>
                        </a:rPr>
                        <a:t>. </a:t>
                      </a:r>
                    </a:p>
                    <a:p>
                      <a:r>
                        <a:rPr lang="en-IN" sz="1600" kern="1200" baseline="0" dirty="0">
                          <a:solidFill>
                            <a:schemeClr val="dk1"/>
                          </a:solidFill>
                          <a:latin typeface="+mn-lt"/>
                          <a:ea typeface="+mn-ea"/>
                          <a:cs typeface="+mn-cs"/>
                        </a:rPr>
                        <a:t>There are two pulp horns, of which the </a:t>
                      </a:r>
                      <a:r>
                        <a:rPr lang="en-IN" sz="1600" b="1" kern="1200" baseline="0" dirty="0" err="1">
                          <a:solidFill>
                            <a:schemeClr val="dk1"/>
                          </a:solidFill>
                          <a:latin typeface="+mn-lt"/>
                          <a:ea typeface="+mn-ea"/>
                          <a:cs typeface="+mn-cs"/>
                        </a:rPr>
                        <a:t>buccal</a:t>
                      </a:r>
                      <a:r>
                        <a:rPr lang="en-IN" sz="1600" b="1" kern="1200" baseline="0" dirty="0">
                          <a:solidFill>
                            <a:schemeClr val="dk1"/>
                          </a:solidFill>
                          <a:latin typeface="+mn-lt"/>
                          <a:ea typeface="+mn-ea"/>
                          <a:cs typeface="+mn-cs"/>
                        </a:rPr>
                        <a:t> </a:t>
                      </a:r>
                      <a:r>
                        <a:rPr lang="en-IN" sz="1600" kern="1200" baseline="0" dirty="0">
                          <a:solidFill>
                            <a:schemeClr val="dk1"/>
                          </a:solidFill>
                          <a:latin typeface="+mn-lt"/>
                          <a:ea typeface="+mn-ea"/>
                          <a:cs typeface="+mn-cs"/>
                        </a:rPr>
                        <a:t>is the most pronounced.</a:t>
                      </a:r>
                    </a:p>
                    <a:p>
                      <a:r>
                        <a:rPr lang="en-IN" sz="1600" kern="1200" baseline="0" dirty="0">
                          <a:solidFill>
                            <a:schemeClr val="dk1"/>
                          </a:solidFill>
                          <a:latin typeface="+mn-lt"/>
                          <a:ea typeface="+mn-ea"/>
                          <a:cs typeface="+mn-cs"/>
                        </a:rPr>
                        <a:t> The tooth may be </a:t>
                      </a:r>
                      <a:r>
                        <a:rPr lang="en-IN" sz="1600" kern="1200" baseline="0" dirty="0" err="1">
                          <a:solidFill>
                            <a:schemeClr val="dk1"/>
                          </a:solidFill>
                          <a:latin typeface="+mn-lt"/>
                          <a:ea typeface="+mn-ea"/>
                          <a:cs typeface="+mn-cs"/>
                        </a:rPr>
                        <a:t>birooted</a:t>
                      </a:r>
                      <a:r>
                        <a:rPr lang="en-IN" sz="1600" kern="1200" baseline="0" dirty="0">
                          <a:solidFill>
                            <a:schemeClr val="dk1"/>
                          </a:solidFill>
                          <a:latin typeface="+mn-lt"/>
                          <a:ea typeface="+mn-ea"/>
                          <a:cs typeface="+mn-cs"/>
                        </a:rPr>
                        <a:t>, having a </a:t>
                      </a:r>
                      <a:r>
                        <a:rPr lang="en-IN" sz="1600" kern="1200" baseline="0" dirty="0" err="1">
                          <a:solidFill>
                            <a:schemeClr val="dk1"/>
                          </a:solidFill>
                          <a:latin typeface="+mn-lt"/>
                          <a:ea typeface="+mn-ea"/>
                          <a:cs typeface="+mn-cs"/>
                        </a:rPr>
                        <a:t>mesial</a:t>
                      </a:r>
                      <a:r>
                        <a:rPr lang="en-IN" sz="1600" kern="1200" baseline="0" dirty="0">
                          <a:solidFill>
                            <a:schemeClr val="dk1"/>
                          </a:solidFill>
                          <a:latin typeface="+mn-lt"/>
                          <a:ea typeface="+mn-ea"/>
                          <a:cs typeface="+mn-cs"/>
                        </a:rPr>
                        <a:t> and a distal </a:t>
                      </a:r>
                      <a:r>
                        <a:rPr lang="en-IN" sz="1600" kern="1200" baseline="0" dirty="0" err="1">
                          <a:solidFill>
                            <a:schemeClr val="dk1"/>
                          </a:solidFill>
                          <a:latin typeface="+mn-lt"/>
                          <a:ea typeface="+mn-ea"/>
                          <a:cs typeface="+mn-cs"/>
                        </a:rPr>
                        <a:t>furcation</a:t>
                      </a:r>
                      <a:r>
                        <a:rPr lang="en-IN" sz="1600" kern="1200" baseline="0" dirty="0">
                          <a:solidFill>
                            <a:schemeClr val="dk1"/>
                          </a:solidFill>
                          <a:latin typeface="+mn-lt"/>
                          <a:ea typeface="+mn-ea"/>
                          <a:cs typeface="+mn-cs"/>
                        </a:rPr>
                        <a:t>.</a:t>
                      </a:r>
                    </a:p>
                    <a:p>
                      <a:r>
                        <a:rPr lang="en-IN" sz="1600" kern="1200" baseline="0" dirty="0">
                          <a:solidFill>
                            <a:schemeClr val="dk1"/>
                          </a:solidFill>
                          <a:latin typeface="+mn-lt"/>
                          <a:ea typeface="+mn-ea"/>
                          <a:cs typeface="+mn-cs"/>
                        </a:rPr>
                        <a:t> It may also be </a:t>
                      </a:r>
                      <a:r>
                        <a:rPr lang="en-IN" sz="1600" kern="1200" baseline="0" dirty="0" err="1">
                          <a:solidFill>
                            <a:schemeClr val="dk1"/>
                          </a:solidFill>
                          <a:latin typeface="+mn-lt"/>
                          <a:ea typeface="+mn-ea"/>
                          <a:cs typeface="+mn-cs"/>
                        </a:rPr>
                        <a:t>trirooted</a:t>
                      </a:r>
                      <a:r>
                        <a:rPr lang="en-IN" sz="1600" kern="1200" baseline="0" dirty="0">
                          <a:solidFill>
                            <a:schemeClr val="dk1"/>
                          </a:solidFill>
                          <a:latin typeface="+mn-lt"/>
                          <a:ea typeface="+mn-ea"/>
                          <a:cs typeface="+mn-cs"/>
                        </a:rPr>
                        <a:t> in which case there is an additional facial or lingual </a:t>
                      </a:r>
                      <a:r>
                        <a:rPr lang="en-IN" sz="1600" kern="1200" baseline="0" dirty="0" err="1">
                          <a:solidFill>
                            <a:schemeClr val="dk1"/>
                          </a:solidFill>
                          <a:latin typeface="+mn-lt"/>
                          <a:ea typeface="+mn-ea"/>
                          <a:cs typeface="+mn-cs"/>
                        </a:rPr>
                        <a:t>furcation</a:t>
                      </a:r>
                      <a:r>
                        <a:rPr lang="en-IN" sz="1600" kern="1200" baseline="0" dirty="0">
                          <a:solidFill>
                            <a:schemeClr val="dk1"/>
                          </a:solidFill>
                          <a:latin typeface="+mn-lt"/>
                          <a:ea typeface="+mn-ea"/>
                          <a:cs typeface="+mn-cs"/>
                        </a:rPr>
                        <a:t>.</a:t>
                      </a:r>
                    </a:p>
                    <a:p>
                      <a:endParaRPr lang="en-IN" sz="1600" kern="1200" baseline="0" dirty="0">
                        <a:solidFill>
                          <a:schemeClr val="dk1"/>
                        </a:solidFill>
                        <a:latin typeface="+mn-lt"/>
                        <a:ea typeface="+mn-ea"/>
                        <a:cs typeface="+mn-cs"/>
                      </a:endParaRPr>
                    </a:p>
                    <a:p>
                      <a:r>
                        <a:rPr lang="en-IN" sz="1600" kern="1200" baseline="0" dirty="0">
                          <a:solidFill>
                            <a:schemeClr val="dk1"/>
                          </a:solidFill>
                          <a:latin typeface="+mn-lt"/>
                          <a:ea typeface="+mn-ea"/>
                          <a:cs typeface="+mn-cs"/>
                        </a:rPr>
                        <a:t> Circumferentially </a:t>
                      </a:r>
                      <a:r>
                        <a:rPr lang="en-IN" sz="1600" kern="1200" baseline="0" dirty="0" err="1">
                          <a:solidFill>
                            <a:schemeClr val="dk1"/>
                          </a:solidFill>
                          <a:latin typeface="+mn-lt"/>
                          <a:ea typeface="+mn-ea"/>
                          <a:cs typeface="+mn-cs"/>
                        </a:rPr>
                        <a:t>gingivally</a:t>
                      </a:r>
                      <a:endParaRPr lang="en-IN" sz="1600" kern="1200" baseline="0" dirty="0">
                        <a:solidFill>
                          <a:schemeClr val="dk1"/>
                        </a:solidFill>
                        <a:latin typeface="+mn-lt"/>
                        <a:ea typeface="+mn-ea"/>
                        <a:cs typeface="+mn-cs"/>
                      </a:endParaRPr>
                    </a:p>
                    <a:p>
                      <a:r>
                        <a:rPr lang="en-IN" sz="1600" kern="1200" baseline="0" dirty="0">
                          <a:solidFill>
                            <a:schemeClr val="dk1"/>
                          </a:solidFill>
                          <a:latin typeface="+mn-lt"/>
                          <a:ea typeface="+mn-ea"/>
                          <a:cs typeface="+mn-cs"/>
                        </a:rPr>
                        <a:t> at the cervical line, there is an average of 2 mm of dentin </a:t>
                      </a:r>
                      <a:r>
                        <a:rPr lang="en-IN" sz="1600" kern="1200" baseline="0" dirty="0" err="1">
                          <a:solidFill>
                            <a:schemeClr val="dk1"/>
                          </a:solidFill>
                          <a:latin typeface="+mn-lt"/>
                          <a:ea typeface="+mn-ea"/>
                          <a:cs typeface="+mn-cs"/>
                        </a:rPr>
                        <a:t>bucally</a:t>
                      </a:r>
                      <a:r>
                        <a:rPr lang="en-IN" sz="1600" kern="1200" baseline="0" dirty="0">
                          <a:solidFill>
                            <a:schemeClr val="dk1"/>
                          </a:solidFill>
                          <a:latin typeface="+mn-lt"/>
                          <a:ea typeface="+mn-ea"/>
                          <a:cs typeface="+mn-cs"/>
                        </a:rPr>
                        <a:t> and </a:t>
                      </a:r>
                      <a:r>
                        <a:rPr lang="en-IN" sz="1600" kern="1200" baseline="0" dirty="0" err="1">
                          <a:solidFill>
                            <a:schemeClr val="dk1"/>
                          </a:solidFill>
                          <a:latin typeface="+mn-lt"/>
                          <a:ea typeface="+mn-ea"/>
                          <a:cs typeface="+mn-cs"/>
                        </a:rPr>
                        <a:t>lingually</a:t>
                      </a:r>
                      <a:r>
                        <a:rPr lang="en-IN" sz="1600" kern="1200" baseline="0" dirty="0">
                          <a:solidFill>
                            <a:schemeClr val="dk1"/>
                          </a:solidFill>
                          <a:latin typeface="+mn-lt"/>
                          <a:ea typeface="+mn-ea"/>
                          <a:cs typeface="+mn-cs"/>
                        </a:rPr>
                        <a:t>, </a:t>
                      </a:r>
                    </a:p>
                    <a:p>
                      <a:r>
                        <a:rPr lang="en-IN" sz="1600" kern="1200" baseline="0" dirty="0">
                          <a:solidFill>
                            <a:schemeClr val="dk1"/>
                          </a:solidFill>
                          <a:latin typeface="+mn-lt"/>
                          <a:ea typeface="+mn-ea"/>
                          <a:cs typeface="+mn-cs"/>
                        </a:rPr>
                        <a:t>1 mm </a:t>
                      </a:r>
                      <a:r>
                        <a:rPr lang="en-IN" sz="1600" kern="1200" baseline="0" dirty="0" err="1">
                          <a:solidFill>
                            <a:schemeClr val="dk1"/>
                          </a:solidFill>
                          <a:latin typeface="+mn-lt"/>
                          <a:ea typeface="+mn-ea"/>
                          <a:cs typeface="+mn-cs"/>
                        </a:rPr>
                        <a:t>mesially</a:t>
                      </a:r>
                      <a:r>
                        <a:rPr lang="en-IN" sz="1600" kern="1200" baseline="0" dirty="0">
                          <a:solidFill>
                            <a:schemeClr val="dk1"/>
                          </a:solidFill>
                          <a:latin typeface="+mn-lt"/>
                          <a:ea typeface="+mn-ea"/>
                          <a:cs typeface="+mn-cs"/>
                        </a:rPr>
                        <a:t> and 1.5 mm distally. There is more dentin </a:t>
                      </a:r>
                      <a:r>
                        <a:rPr lang="en-IN" sz="1600" kern="1200" baseline="0" dirty="0" err="1">
                          <a:solidFill>
                            <a:schemeClr val="dk1"/>
                          </a:solidFill>
                          <a:latin typeface="+mn-lt"/>
                          <a:ea typeface="+mn-ea"/>
                          <a:cs typeface="+mn-cs"/>
                        </a:rPr>
                        <a:t>lingually</a:t>
                      </a:r>
                      <a:r>
                        <a:rPr lang="en-IN" sz="1600" kern="1200" baseline="0" dirty="0">
                          <a:solidFill>
                            <a:schemeClr val="dk1"/>
                          </a:solidFill>
                          <a:latin typeface="+mn-lt"/>
                          <a:ea typeface="+mn-ea"/>
                          <a:cs typeface="+mn-cs"/>
                        </a:rPr>
                        <a:t> than </a:t>
                      </a:r>
                      <a:r>
                        <a:rPr lang="en-IN" sz="1600" kern="1200" baseline="0" dirty="0" err="1">
                          <a:solidFill>
                            <a:schemeClr val="dk1"/>
                          </a:solidFill>
                          <a:latin typeface="+mn-lt"/>
                          <a:ea typeface="+mn-ea"/>
                          <a:cs typeface="+mn-cs"/>
                        </a:rPr>
                        <a:t>bucally</a:t>
                      </a:r>
                      <a:r>
                        <a:rPr lang="en-IN" sz="1600" kern="1200" baseline="0" dirty="0">
                          <a:solidFill>
                            <a:schemeClr val="dk1"/>
                          </a:solidFill>
                          <a:latin typeface="+mn-lt"/>
                          <a:ea typeface="+mn-ea"/>
                          <a:cs typeface="+mn-cs"/>
                        </a:rPr>
                        <a:t>.</a:t>
                      </a:r>
                      <a:endParaRPr lang="en-IN" sz="1600" dirty="0"/>
                    </a:p>
                  </a:txBody>
                  <a:tcPr marL="121888" marR="121888"/>
                </a:tc>
                <a:tc>
                  <a:txBody>
                    <a:bodyPr/>
                    <a:lstStyle/>
                    <a:p>
                      <a:r>
                        <a:rPr lang="en-IN" sz="1800" u="sng" kern="1200" baseline="0" dirty="0">
                          <a:solidFill>
                            <a:schemeClr val="dk1"/>
                          </a:solidFill>
                          <a:latin typeface="+mn-lt"/>
                          <a:ea typeface="+mn-ea"/>
                          <a:cs typeface="+mn-cs"/>
                        </a:rPr>
                        <a:t>The ideal location </a:t>
                      </a:r>
                      <a:r>
                        <a:rPr lang="en-IN" sz="1800" kern="1200" baseline="0" dirty="0">
                          <a:solidFill>
                            <a:schemeClr val="dk1"/>
                          </a:solidFill>
                          <a:latin typeface="+mn-lt"/>
                          <a:ea typeface="+mn-ea"/>
                          <a:cs typeface="+mn-cs"/>
                        </a:rPr>
                        <a:t>is at or close to the </a:t>
                      </a:r>
                      <a:r>
                        <a:rPr lang="en-IN" sz="1800" kern="1200" baseline="0" dirty="0" err="1">
                          <a:solidFill>
                            <a:schemeClr val="dk1"/>
                          </a:solidFill>
                          <a:latin typeface="+mn-lt"/>
                          <a:ea typeface="+mn-ea"/>
                          <a:cs typeface="+mn-cs"/>
                        </a:rPr>
                        <a:t>proximo</a:t>
                      </a:r>
                      <a:r>
                        <a:rPr lang="en-IN" sz="1800" kern="1200" baseline="0" dirty="0">
                          <a:solidFill>
                            <a:schemeClr val="dk1"/>
                          </a:solidFill>
                          <a:latin typeface="+mn-lt"/>
                          <a:ea typeface="+mn-ea"/>
                          <a:cs typeface="+mn-cs"/>
                        </a:rPr>
                        <a:t>-facial and lingual corners of the tooth </a:t>
                      </a:r>
                      <a:r>
                        <a:rPr lang="en-IN" sz="1800" kern="1200" baseline="0" dirty="0" err="1">
                          <a:solidFill>
                            <a:schemeClr val="dk1"/>
                          </a:solidFill>
                          <a:latin typeface="+mn-lt"/>
                          <a:ea typeface="+mn-ea"/>
                          <a:cs typeface="+mn-cs"/>
                        </a:rPr>
                        <a:t>gingivally</a:t>
                      </a:r>
                      <a:r>
                        <a:rPr lang="en-IN" sz="1800" kern="1200" baseline="0" dirty="0">
                          <a:solidFill>
                            <a:schemeClr val="dk1"/>
                          </a:solidFill>
                          <a:latin typeface="+mn-lt"/>
                          <a:ea typeface="+mn-ea"/>
                          <a:cs typeface="+mn-cs"/>
                        </a:rPr>
                        <a:t>. </a:t>
                      </a:r>
                    </a:p>
                    <a:p>
                      <a:r>
                        <a:rPr lang="en-IN" sz="1800" kern="1200" baseline="0" dirty="0">
                          <a:solidFill>
                            <a:schemeClr val="dk1"/>
                          </a:solidFill>
                          <a:latin typeface="+mn-lt"/>
                          <a:ea typeface="+mn-ea"/>
                          <a:cs typeface="+mn-cs"/>
                        </a:rPr>
                        <a:t>The </a:t>
                      </a:r>
                      <a:r>
                        <a:rPr lang="en-IN" sz="1800" u="sng" kern="1200" baseline="0" dirty="0">
                          <a:solidFill>
                            <a:schemeClr val="dk1"/>
                          </a:solidFill>
                          <a:latin typeface="+mn-lt"/>
                          <a:ea typeface="+mn-ea"/>
                          <a:cs typeface="+mn-cs"/>
                        </a:rPr>
                        <a:t>second choice </a:t>
                      </a:r>
                      <a:r>
                        <a:rPr lang="en-IN" sz="1800" kern="1200" baseline="0" dirty="0">
                          <a:solidFill>
                            <a:schemeClr val="dk1"/>
                          </a:solidFill>
                          <a:latin typeface="+mn-lt"/>
                          <a:ea typeface="+mn-ea"/>
                          <a:cs typeface="+mn-cs"/>
                        </a:rPr>
                        <a:t>is gingival between the corners of the tooth and the middle of axial surfaces with the exception of the </a:t>
                      </a:r>
                      <a:r>
                        <a:rPr lang="en-IN" sz="1800" kern="1200" baseline="0" dirty="0" err="1">
                          <a:solidFill>
                            <a:schemeClr val="dk1"/>
                          </a:solidFill>
                          <a:latin typeface="+mn-lt"/>
                          <a:ea typeface="+mn-ea"/>
                          <a:cs typeface="+mn-cs"/>
                        </a:rPr>
                        <a:t>mesial</a:t>
                      </a:r>
                      <a:r>
                        <a:rPr lang="en-IN" sz="1800" kern="1200" baseline="0" dirty="0">
                          <a:solidFill>
                            <a:schemeClr val="dk1"/>
                          </a:solidFill>
                          <a:latin typeface="+mn-lt"/>
                          <a:ea typeface="+mn-ea"/>
                          <a:cs typeface="+mn-cs"/>
                        </a:rPr>
                        <a:t> surface. </a:t>
                      </a:r>
                    </a:p>
                    <a:p>
                      <a:endParaRPr lang="en-IN" sz="1800" kern="1200" baseline="0" dirty="0">
                        <a:solidFill>
                          <a:schemeClr val="dk1"/>
                        </a:solidFill>
                        <a:latin typeface="+mn-lt"/>
                        <a:ea typeface="+mn-ea"/>
                        <a:cs typeface="+mn-cs"/>
                      </a:endParaRPr>
                    </a:p>
                    <a:p>
                      <a:pPr>
                        <a:buFont typeface="Arial" pitchFamily="34" charset="0"/>
                        <a:buChar char="•"/>
                      </a:pPr>
                      <a:r>
                        <a:rPr lang="en-IN" sz="1800" kern="1200" baseline="0" dirty="0">
                          <a:solidFill>
                            <a:srgbClr val="FF0000"/>
                          </a:solidFill>
                          <a:latin typeface="+mn-lt"/>
                          <a:ea typeface="+mn-ea"/>
                          <a:cs typeface="+mn-cs"/>
                        </a:rPr>
                        <a:t> Areas to be avoided </a:t>
                      </a:r>
                      <a:r>
                        <a:rPr lang="en-IN" sz="1800" kern="1200" baseline="0" dirty="0">
                          <a:solidFill>
                            <a:schemeClr val="dk1"/>
                          </a:solidFill>
                          <a:latin typeface="+mn-lt"/>
                          <a:ea typeface="+mn-ea"/>
                          <a:cs typeface="+mn-cs"/>
                        </a:rPr>
                        <a:t>include 1.the </a:t>
                      </a:r>
                      <a:r>
                        <a:rPr lang="en-IN" sz="1800" kern="1200" baseline="0" dirty="0" err="1">
                          <a:solidFill>
                            <a:schemeClr val="dk1"/>
                          </a:solidFill>
                          <a:latin typeface="+mn-lt"/>
                          <a:ea typeface="+mn-ea"/>
                          <a:cs typeface="+mn-cs"/>
                        </a:rPr>
                        <a:t>mesial</a:t>
                      </a:r>
                      <a:r>
                        <a:rPr lang="en-IN" sz="1800" kern="1200" baseline="0" dirty="0">
                          <a:solidFill>
                            <a:schemeClr val="dk1"/>
                          </a:solidFill>
                          <a:latin typeface="+mn-lt"/>
                          <a:ea typeface="+mn-ea"/>
                          <a:cs typeface="+mn-cs"/>
                        </a:rPr>
                        <a:t> gingival floor (canine </a:t>
                      </a:r>
                      <a:r>
                        <a:rPr lang="en-IN" sz="1800" kern="1200" baseline="0" dirty="0" err="1">
                          <a:solidFill>
                            <a:schemeClr val="dk1"/>
                          </a:solidFill>
                          <a:latin typeface="+mn-lt"/>
                          <a:ea typeface="+mn-ea"/>
                          <a:cs typeface="+mn-cs"/>
                        </a:rPr>
                        <a:t>fossa</a:t>
                      </a:r>
                      <a:r>
                        <a:rPr lang="en-IN" sz="1800" kern="1200" baseline="0" dirty="0">
                          <a:solidFill>
                            <a:schemeClr val="dk1"/>
                          </a:solidFill>
                          <a:latin typeface="+mn-lt"/>
                          <a:ea typeface="+mn-ea"/>
                          <a:cs typeface="+mn-cs"/>
                        </a:rPr>
                        <a:t>) </a:t>
                      </a:r>
                    </a:p>
                    <a:p>
                      <a:r>
                        <a:rPr lang="en-IN" sz="1800" kern="1200" baseline="0" dirty="0">
                          <a:solidFill>
                            <a:schemeClr val="dk1"/>
                          </a:solidFill>
                          <a:latin typeface="+mn-lt"/>
                          <a:ea typeface="+mn-ea"/>
                          <a:cs typeface="+mn-cs"/>
                        </a:rPr>
                        <a:t>2.the middle of the gingival floors </a:t>
                      </a:r>
                      <a:r>
                        <a:rPr lang="en-IN" sz="1800" kern="1200" baseline="0" dirty="0" err="1">
                          <a:solidFill>
                            <a:schemeClr val="dk1"/>
                          </a:solidFill>
                          <a:latin typeface="+mn-lt"/>
                          <a:ea typeface="+mn-ea"/>
                          <a:cs typeface="+mn-cs"/>
                        </a:rPr>
                        <a:t>bucally</a:t>
                      </a:r>
                      <a:r>
                        <a:rPr lang="en-IN" sz="1800" kern="1200" baseline="0" dirty="0">
                          <a:solidFill>
                            <a:schemeClr val="dk1"/>
                          </a:solidFill>
                          <a:latin typeface="+mn-lt"/>
                          <a:ea typeface="+mn-ea"/>
                          <a:cs typeface="+mn-cs"/>
                        </a:rPr>
                        <a:t> and </a:t>
                      </a:r>
                      <a:r>
                        <a:rPr lang="en-IN" sz="1800" kern="1200" baseline="0" dirty="0" err="1">
                          <a:solidFill>
                            <a:schemeClr val="dk1"/>
                          </a:solidFill>
                          <a:latin typeface="+mn-lt"/>
                          <a:ea typeface="+mn-ea"/>
                          <a:cs typeface="+mn-cs"/>
                        </a:rPr>
                        <a:t>lingually</a:t>
                      </a:r>
                      <a:r>
                        <a:rPr lang="en-IN" sz="1800" kern="1200" baseline="0" dirty="0">
                          <a:solidFill>
                            <a:schemeClr val="dk1"/>
                          </a:solidFill>
                          <a:latin typeface="+mn-lt"/>
                          <a:ea typeface="+mn-ea"/>
                          <a:cs typeface="+mn-cs"/>
                        </a:rPr>
                        <a:t>  </a:t>
                      </a:r>
                    </a:p>
                    <a:p>
                      <a:r>
                        <a:rPr lang="en-IN" sz="1800" kern="1200" baseline="0" dirty="0">
                          <a:solidFill>
                            <a:schemeClr val="dk1"/>
                          </a:solidFill>
                          <a:latin typeface="+mn-lt"/>
                          <a:ea typeface="+mn-ea"/>
                          <a:cs typeface="+mn-cs"/>
                        </a:rPr>
                        <a:t>3.Gingival floors</a:t>
                      </a:r>
                    </a:p>
                    <a:p>
                      <a:r>
                        <a:rPr lang="en-IN" sz="1800" kern="1200" baseline="0" dirty="0" err="1">
                          <a:solidFill>
                            <a:schemeClr val="dk1"/>
                          </a:solidFill>
                          <a:latin typeface="+mn-lt"/>
                          <a:ea typeface="+mn-ea"/>
                          <a:cs typeface="+mn-cs"/>
                        </a:rPr>
                        <a:t>Occlusal</a:t>
                      </a:r>
                      <a:r>
                        <a:rPr lang="en-IN" sz="1800" kern="1200" baseline="0" dirty="0">
                          <a:solidFill>
                            <a:schemeClr val="dk1"/>
                          </a:solidFill>
                          <a:latin typeface="+mn-lt"/>
                          <a:ea typeface="+mn-ea"/>
                          <a:cs typeface="+mn-cs"/>
                        </a:rPr>
                        <a:t> to </a:t>
                      </a:r>
                      <a:r>
                        <a:rPr lang="en-IN" sz="1800" kern="1200" baseline="0" dirty="0" err="1">
                          <a:solidFill>
                            <a:schemeClr val="dk1"/>
                          </a:solidFill>
                          <a:latin typeface="+mn-lt"/>
                          <a:ea typeface="+mn-ea"/>
                          <a:cs typeface="+mn-cs"/>
                        </a:rPr>
                        <a:t>furcation</a:t>
                      </a:r>
                      <a:endParaRPr lang="en-IN" sz="1400" dirty="0"/>
                    </a:p>
                  </a:txBody>
                  <a:tcPr marL="121888" marR="121888"/>
                </a:tc>
                <a:tc>
                  <a:txBody>
                    <a:bodyPr/>
                    <a:lstStyle/>
                    <a:p>
                      <a:r>
                        <a:rPr lang="en-IN" sz="1800" kern="1200" baseline="0" dirty="0">
                          <a:solidFill>
                            <a:schemeClr val="dk1"/>
                          </a:solidFill>
                          <a:latin typeface="+mn-lt"/>
                          <a:ea typeface="+mn-ea"/>
                          <a:cs typeface="+mn-cs"/>
                        </a:rPr>
                        <a:t>All gingival pins should be parallel to the longitudinal axis of the tooth.</a:t>
                      </a:r>
                    </a:p>
                    <a:p>
                      <a:endParaRPr lang="en-IN" sz="1800" kern="1200" baseline="0" dirty="0">
                        <a:solidFill>
                          <a:schemeClr val="dk1"/>
                        </a:solidFill>
                        <a:latin typeface="+mn-lt"/>
                        <a:ea typeface="+mn-ea"/>
                        <a:cs typeface="+mn-cs"/>
                      </a:endParaRPr>
                    </a:p>
                    <a:p>
                      <a:endParaRPr lang="en-IN" sz="1400" dirty="0"/>
                    </a:p>
                  </a:txBody>
                  <a:tcPr marL="121888" marR="121888"/>
                </a:tc>
                <a:extLst>
                  <a:ext uri="{0D108BD9-81ED-4DB2-BD59-A6C34878D82A}">
                    <a16:rowId xmlns:a16="http://schemas.microsoft.com/office/drawing/2014/main" val="10001"/>
                  </a:ext>
                </a:extLst>
              </a:tr>
            </a:tbl>
          </a:graphicData>
        </a:graphic>
      </p:graphicFrame>
      <p:pic>
        <p:nvPicPr>
          <p:cNvPr id="2097219" name="Picture 4" descr="_20171130_160028.JPG"/>
          <p:cNvPicPr>
            <a:picLocks noChangeAspect="1"/>
          </p:cNvPicPr>
          <p:nvPr/>
        </p:nvPicPr>
        <p:blipFill>
          <a:blip r:embed="rId2" cstate="print"/>
          <a:srcRect/>
          <a:stretch>
            <a:fillRect/>
          </a:stretch>
        </p:blipFill>
        <p:spPr>
          <a:xfrm>
            <a:off x="8095744" y="2928934"/>
            <a:ext cx="3809034" cy="3571900"/>
          </a:xfrm>
          <a:prstGeom prst="rect">
            <a:avLst/>
          </a:prstGeom>
        </p:spPr>
      </p:pic>
      <p:sp>
        <p:nvSpPr>
          <p:cNvPr id="1048828" name="Slide Number Placeholder 5"/>
          <p:cNvSpPr>
            <a:spLocks noGrp="1"/>
          </p:cNvSpPr>
          <p:nvPr>
            <p:ph type="sldNum" sz="quarter" idx="12"/>
          </p:nvPr>
        </p:nvSpPr>
        <p:spPr/>
        <p:txBody>
          <a:bodyPr/>
          <a:lstStyle/>
          <a:p>
            <a:fld id="{69A0BA5C-8526-48FE-806E-1F279A5A4EFA}" type="slidenum">
              <a:rPr lang="en-IN" smtClean="0"/>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itle 1"/>
          <p:cNvSpPr>
            <a:spLocks noGrp="1"/>
          </p:cNvSpPr>
          <p:nvPr>
            <p:ph type="title"/>
          </p:nvPr>
        </p:nvSpPr>
        <p:spPr>
          <a:xfrm>
            <a:off x="382450" y="0"/>
            <a:ext cx="10969943" cy="857232"/>
          </a:xfrm>
        </p:spPr>
        <p:txBody>
          <a:bodyPr>
            <a:normAutofit/>
          </a:bodyPr>
          <a:lstStyle/>
          <a:p>
            <a:r>
              <a:rPr lang="en-IN" sz="2400" b="1" dirty="0">
                <a:solidFill>
                  <a:srgbClr val="002060"/>
                </a:solidFill>
              </a:rPr>
              <a:t>Maxillary second premolar</a:t>
            </a:r>
          </a:p>
        </p:txBody>
      </p:sp>
      <p:graphicFrame>
        <p:nvGraphicFramePr>
          <p:cNvPr id="4194313" name="Content Placeholder 3"/>
          <p:cNvGraphicFramePr>
            <a:graphicFrameLocks noGrp="1"/>
          </p:cNvGraphicFramePr>
          <p:nvPr>
            <p:ph idx="1"/>
          </p:nvPr>
        </p:nvGraphicFramePr>
        <p:xfrm>
          <a:off x="1588" y="642918"/>
          <a:ext cx="11807964" cy="5857916"/>
        </p:xfrm>
        <a:graphic>
          <a:graphicData uri="http://schemas.openxmlformats.org/drawingml/2006/table">
            <a:tbl>
              <a:tblPr firstRow="1" bandRow="1">
                <a:tableStyleId>{5C22544A-7EE6-4342-B048-85BDC9FD1C3A}</a:tableStyleId>
              </a:tblPr>
              <a:tblGrid>
                <a:gridCol w="3935988">
                  <a:extLst>
                    <a:ext uri="{9D8B030D-6E8A-4147-A177-3AD203B41FA5}">
                      <a16:colId xmlns:a16="http://schemas.microsoft.com/office/drawing/2014/main" val="20000"/>
                    </a:ext>
                  </a:extLst>
                </a:gridCol>
                <a:gridCol w="3935988">
                  <a:extLst>
                    <a:ext uri="{9D8B030D-6E8A-4147-A177-3AD203B41FA5}">
                      <a16:colId xmlns:a16="http://schemas.microsoft.com/office/drawing/2014/main" val="20001"/>
                    </a:ext>
                  </a:extLst>
                </a:gridCol>
                <a:gridCol w="3935988">
                  <a:extLst>
                    <a:ext uri="{9D8B030D-6E8A-4147-A177-3AD203B41FA5}">
                      <a16:colId xmlns:a16="http://schemas.microsoft.com/office/drawing/2014/main" val="20002"/>
                    </a:ext>
                  </a:extLst>
                </a:gridCol>
              </a:tblGrid>
              <a:tr h="627216">
                <a:tc>
                  <a:txBody>
                    <a:bodyPr/>
                    <a:lstStyle/>
                    <a:p>
                      <a:r>
                        <a:rPr lang="en-IN" dirty="0"/>
                        <a:t>ANATOMY</a:t>
                      </a:r>
                    </a:p>
                  </a:txBody>
                  <a:tcPr marL="121888" marR="121888"/>
                </a:tc>
                <a:tc>
                  <a:txBody>
                    <a:bodyPr/>
                    <a:lstStyle/>
                    <a:p>
                      <a:r>
                        <a:rPr lang="en-IN" dirty="0"/>
                        <a:t>PIN LOCATION</a:t>
                      </a:r>
                    </a:p>
                  </a:txBody>
                  <a:tcPr marL="121888" marR="121888"/>
                </a:tc>
                <a:tc>
                  <a:txBody>
                    <a:bodyPr/>
                    <a:lstStyle/>
                    <a:p>
                      <a:r>
                        <a:rPr lang="en-IN" dirty="0"/>
                        <a:t>PIN ANGULATION</a:t>
                      </a:r>
                    </a:p>
                  </a:txBody>
                  <a:tcPr marL="121888" marR="121888"/>
                </a:tc>
                <a:extLst>
                  <a:ext uri="{0D108BD9-81ED-4DB2-BD59-A6C34878D82A}">
                    <a16:rowId xmlns:a16="http://schemas.microsoft.com/office/drawing/2014/main" val="10000"/>
                  </a:ext>
                </a:extLst>
              </a:tr>
              <a:tr h="5230700">
                <a:tc>
                  <a:txBody>
                    <a:bodyPr/>
                    <a:lstStyle/>
                    <a:p>
                      <a:r>
                        <a:rPr lang="en-IN" sz="1800" kern="1200" baseline="0" dirty="0">
                          <a:solidFill>
                            <a:schemeClr val="dk1"/>
                          </a:solidFill>
                          <a:latin typeface="+mn-lt"/>
                          <a:ea typeface="+mn-ea"/>
                          <a:cs typeface="+mn-cs"/>
                        </a:rPr>
                        <a:t>This tooth resembles the first premolar in its pulp anatomy</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circumferentially </a:t>
                      </a:r>
                      <a:r>
                        <a:rPr lang="en-IN" sz="1800" kern="1200" baseline="0" dirty="0" err="1">
                          <a:solidFill>
                            <a:schemeClr val="dk1"/>
                          </a:solidFill>
                          <a:latin typeface="+mn-lt"/>
                          <a:ea typeface="+mn-ea"/>
                          <a:cs typeface="+mn-cs"/>
                        </a:rPr>
                        <a:t>gingivally</a:t>
                      </a:r>
                      <a:r>
                        <a:rPr lang="en-IN" sz="1800" kern="1200" baseline="0" dirty="0">
                          <a:solidFill>
                            <a:schemeClr val="dk1"/>
                          </a:solidFill>
                          <a:latin typeface="+mn-lt"/>
                          <a:ea typeface="+mn-ea"/>
                          <a:cs typeface="+mn-cs"/>
                        </a:rPr>
                        <a:t> (on the average </a:t>
                      </a:r>
                      <a:r>
                        <a:rPr lang="en-IN" sz="1800" kern="1200" baseline="0" dirty="0" err="1">
                          <a:solidFill>
                            <a:schemeClr val="dk1"/>
                          </a:solidFill>
                          <a:latin typeface="+mn-lt"/>
                          <a:ea typeface="+mn-ea"/>
                          <a:cs typeface="+mn-cs"/>
                        </a:rPr>
                        <a:t>mesially</a:t>
                      </a:r>
                      <a:r>
                        <a:rPr lang="en-IN" sz="1800" kern="1200" baseline="0" dirty="0">
                          <a:solidFill>
                            <a:schemeClr val="dk1"/>
                          </a:solidFill>
                          <a:latin typeface="+mn-lt"/>
                          <a:ea typeface="+mn-ea"/>
                          <a:cs typeface="+mn-cs"/>
                        </a:rPr>
                        <a:t> and distally 1.5 mm, </a:t>
                      </a:r>
                      <a:r>
                        <a:rPr lang="en-IN" sz="1800" kern="1200" baseline="0" dirty="0" err="1">
                          <a:solidFill>
                            <a:schemeClr val="dk1"/>
                          </a:solidFill>
                          <a:latin typeface="+mn-lt"/>
                          <a:ea typeface="+mn-ea"/>
                          <a:cs typeface="+mn-cs"/>
                        </a:rPr>
                        <a:t>bucally</a:t>
                      </a:r>
                      <a:r>
                        <a:rPr lang="en-IN" sz="1800" kern="1200" baseline="0" dirty="0">
                          <a:solidFill>
                            <a:schemeClr val="dk1"/>
                          </a:solidFill>
                          <a:latin typeface="+mn-lt"/>
                          <a:ea typeface="+mn-ea"/>
                          <a:cs typeface="+mn-cs"/>
                        </a:rPr>
                        <a:t> and </a:t>
                      </a:r>
                      <a:r>
                        <a:rPr lang="en-IN" sz="1800" kern="1200" baseline="0" dirty="0" err="1">
                          <a:solidFill>
                            <a:schemeClr val="dk1"/>
                          </a:solidFill>
                          <a:latin typeface="+mn-lt"/>
                          <a:ea typeface="+mn-ea"/>
                          <a:cs typeface="+mn-cs"/>
                        </a:rPr>
                        <a:t>lingually</a:t>
                      </a:r>
                      <a:r>
                        <a:rPr lang="en-IN" sz="1800" kern="1200" baseline="0" dirty="0">
                          <a:solidFill>
                            <a:schemeClr val="dk1"/>
                          </a:solidFill>
                          <a:latin typeface="+mn-lt"/>
                          <a:ea typeface="+mn-ea"/>
                          <a:cs typeface="+mn-cs"/>
                        </a:rPr>
                        <a:t> 2.5 mm)</a:t>
                      </a:r>
                    </a:p>
                    <a:p>
                      <a:r>
                        <a:rPr lang="en-IN" sz="1800" kern="1200" baseline="0" dirty="0">
                          <a:solidFill>
                            <a:schemeClr val="dk1"/>
                          </a:solidFill>
                          <a:latin typeface="+mn-lt"/>
                          <a:ea typeface="+mn-ea"/>
                          <a:cs typeface="+mn-cs"/>
                        </a:rPr>
                        <a:t> </a:t>
                      </a:r>
                    </a:p>
                    <a:p>
                      <a:r>
                        <a:rPr lang="en-IN" sz="1800" kern="1200" baseline="0" dirty="0">
                          <a:solidFill>
                            <a:schemeClr val="dk1"/>
                          </a:solidFill>
                          <a:latin typeface="+mn-lt"/>
                          <a:ea typeface="+mn-ea"/>
                          <a:cs typeface="+mn-cs"/>
                        </a:rPr>
                        <a:t>it has two roots with possible </a:t>
                      </a:r>
                      <a:r>
                        <a:rPr lang="en-IN" sz="1800" kern="1200" baseline="0" dirty="0" err="1">
                          <a:solidFill>
                            <a:schemeClr val="dk1"/>
                          </a:solidFill>
                          <a:latin typeface="+mn-lt"/>
                          <a:ea typeface="+mn-ea"/>
                          <a:cs typeface="+mn-cs"/>
                        </a:rPr>
                        <a:t>mesial</a:t>
                      </a:r>
                      <a:r>
                        <a:rPr lang="en-IN" sz="1800" kern="1200" baseline="0" dirty="0">
                          <a:solidFill>
                            <a:schemeClr val="dk1"/>
                          </a:solidFill>
                          <a:latin typeface="+mn-lt"/>
                          <a:ea typeface="+mn-ea"/>
                          <a:cs typeface="+mn-cs"/>
                        </a:rPr>
                        <a:t> and distal </a:t>
                      </a:r>
                      <a:r>
                        <a:rPr lang="en-IN" sz="1800" kern="1200" baseline="0" dirty="0" err="1">
                          <a:solidFill>
                            <a:schemeClr val="dk1"/>
                          </a:solidFill>
                          <a:latin typeface="+mn-lt"/>
                          <a:ea typeface="+mn-ea"/>
                          <a:cs typeface="+mn-cs"/>
                        </a:rPr>
                        <a:t>furcations</a:t>
                      </a:r>
                      <a:r>
                        <a:rPr lang="en-IN" sz="1800" kern="1200" baseline="0" dirty="0">
                          <a:solidFill>
                            <a:schemeClr val="dk1"/>
                          </a:solidFill>
                          <a:latin typeface="+mn-lt"/>
                          <a:ea typeface="+mn-ea"/>
                          <a:cs typeface="+mn-cs"/>
                        </a:rPr>
                        <a:t>. </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There is more dentin </a:t>
                      </a:r>
                      <a:r>
                        <a:rPr lang="en-IN" sz="1800" kern="1200" baseline="0" dirty="0" err="1">
                          <a:solidFill>
                            <a:schemeClr val="dk1"/>
                          </a:solidFill>
                          <a:latin typeface="+mn-lt"/>
                          <a:ea typeface="+mn-ea"/>
                          <a:cs typeface="+mn-cs"/>
                        </a:rPr>
                        <a:t>Iingually</a:t>
                      </a:r>
                      <a:r>
                        <a:rPr lang="en-IN" sz="1800" kern="1200" baseline="0" dirty="0">
                          <a:solidFill>
                            <a:schemeClr val="dk1"/>
                          </a:solidFill>
                          <a:latin typeface="+mn-lt"/>
                          <a:ea typeface="+mn-ea"/>
                          <a:cs typeface="+mn-cs"/>
                        </a:rPr>
                        <a:t> than </a:t>
                      </a:r>
                      <a:r>
                        <a:rPr lang="en-IN" sz="1800" kern="1200" baseline="0" dirty="0" err="1">
                          <a:solidFill>
                            <a:schemeClr val="dk1"/>
                          </a:solidFill>
                          <a:latin typeface="+mn-lt"/>
                          <a:ea typeface="+mn-ea"/>
                          <a:cs typeface="+mn-cs"/>
                        </a:rPr>
                        <a:t>buccally</a:t>
                      </a:r>
                      <a:r>
                        <a:rPr lang="en-IN" sz="1800" kern="1200" baseline="0" dirty="0">
                          <a:solidFill>
                            <a:schemeClr val="dk1"/>
                          </a:solidFill>
                          <a:latin typeface="+mn-lt"/>
                          <a:ea typeface="+mn-ea"/>
                          <a:cs typeface="+mn-cs"/>
                        </a:rPr>
                        <a:t>.</a:t>
                      </a:r>
                      <a:endParaRPr lang="en-IN" dirty="0"/>
                    </a:p>
                  </a:txBody>
                  <a:tcPr marL="121888" marR="121888"/>
                </a:tc>
                <a:tc>
                  <a:txBody>
                    <a:bodyPr/>
                    <a:lstStyle/>
                    <a:p>
                      <a:r>
                        <a:rPr lang="en-IN" sz="1800" kern="1200" baseline="0" dirty="0">
                          <a:solidFill>
                            <a:schemeClr val="dk1"/>
                          </a:solidFill>
                          <a:latin typeface="+mn-lt"/>
                          <a:ea typeface="+mn-ea"/>
                          <a:cs typeface="+mn-cs"/>
                        </a:rPr>
                        <a:t>The ideal location is the same as for first premolars.</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 The second choice is at gingival floors between the corner and their middle proximally, facially, and </a:t>
                      </a:r>
                      <a:r>
                        <a:rPr lang="en-IN" sz="1800" kern="1200" baseline="0" dirty="0" err="1">
                          <a:solidFill>
                            <a:schemeClr val="dk1"/>
                          </a:solidFill>
                          <a:latin typeface="+mn-lt"/>
                          <a:ea typeface="+mn-ea"/>
                          <a:cs typeface="+mn-cs"/>
                        </a:rPr>
                        <a:t>lingually</a:t>
                      </a:r>
                      <a:r>
                        <a:rPr lang="en-IN" sz="1800" kern="1200" baseline="0" dirty="0">
                          <a:solidFill>
                            <a:schemeClr val="dk1"/>
                          </a:solidFill>
                          <a:latin typeface="+mn-lt"/>
                          <a:ea typeface="+mn-ea"/>
                          <a:cs typeface="+mn-cs"/>
                        </a:rPr>
                        <a:t>. </a:t>
                      </a:r>
                    </a:p>
                    <a:p>
                      <a:endParaRPr lang="en-IN" sz="1800" kern="1200" baseline="0" dirty="0">
                        <a:solidFill>
                          <a:schemeClr val="dk1"/>
                        </a:solidFill>
                        <a:latin typeface="+mn-lt"/>
                        <a:ea typeface="+mn-ea"/>
                        <a:cs typeface="+mn-cs"/>
                      </a:endParaRPr>
                    </a:p>
                    <a:p>
                      <a:pPr marL="342900" indent="-342900">
                        <a:buFont typeface="+mj-lt"/>
                        <a:buNone/>
                      </a:pPr>
                      <a:r>
                        <a:rPr lang="en-IN" sz="1800" kern="1200" baseline="0" dirty="0">
                          <a:solidFill>
                            <a:srgbClr val="FF0000"/>
                          </a:solidFill>
                          <a:latin typeface="+mn-lt"/>
                          <a:ea typeface="+mn-ea"/>
                          <a:cs typeface="+mn-cs"/>
                        </a:rPr>
                        <a:t>Areas to be avoided </a:t>
                      </a:r>
                      <a:r>
                        <a:rPr lang="en-IN" sz="1800" kern="1200" baseline="0" dirty="0">
                          <a:solidFill>
                            <a:schemeClr val="dk1"/>
                          </a:solidFill>
                          <a:latin typeface="+mn-lt"/>
                          <a:ea typeface="+mn-ea"/>
                          <a:cs typeface="+mn-cs"/>
                        </a:rPr>
                        <a:t>include :</a:t>
                      </a:r>
                    </a:p>
                    <a:p>
                      <a:pPr marL="342900" indent="-342900">
                        <a:buFont typeface="+mj-lt"/>
                        <a:buNone/>
                      </a:pPr>
                      <a:endParaRPr lang="en-IN" sz="1800" kern="1200" baseline="0" dirty="0">
                        <a:solidFill>
                          <a:schemeClr val="dk1"/>
                        </a:solidFill>
                        <a:latin typeface="+mn-lt"/>
                        <a:ea typeface="+mn-ea"/>
                        <a:cs typeface="+mn-cs"/>
                      </a:endParaRPr>
                    </a:p>
                    <a:p>
                      <a:pPr marL="342900" indent="-342900">
                        <a:buFont typeface="+mj-lt"/>
                        <a:buAutoNum type="arabicPeriod"/>
                      </a:pPr>
                      <a:r>
                        <a:rPr lang="en-IN" sz="1800" kern="1200" baseline="0" dirty="0">
                          <a:solidFill>
                            <a:schemeClr val="dk1"/>
                          </a:solidFill>
                          <a:latin typeface="+mn-lt"/>
                          <a:ea typeface="+mn-ea"/>
                          <a:cs typeface="+mn-cs"/>
                        </a:rPr>
                        <a:t>the middle of the gingival floor facially and </a:t>
                      </a:r>
                      <a:r>
                        <a:rPr lang="en-IN" sz="1800" kern="1200" baseline="0" dirty="0" err="1">
                          <a:solidFill>
                            <a:schemeClr val="dk1"/>
                          </a:solidFill>
                          <a:latin typeface="+mn-lt"/>
                          <a:ea typeface="+mn-ea"/>
                          <a:cs typeface="+mn-cs"/>
                        </a:rPr>
                        <a:t>lingually</a:t>
                      </a:r>
                      <a:r>
                        <a:rPr lang="en-IN" sz="1800" kern="1200" baseline="0" dirty="0">
                          <a:solidFill>
                            <a:schemeClr val="dk1"/>
                          </a:solidFill>
                          <a:latin typeface="+mn-lt"/>
                          <a:ea typeface="+mn-ea"/>
                          <a:cs typeface="+mn-cs"/>
                        </a:rPr>
                        <a:t> (concavity of the pulp chamber), </a:t>
                      </a:r>
                    </a:p>
                    <a:p>
                      <a:pPr marL="342900" indent="-342900">
                        <a:buFont typeface="+mj-lt"/>
                        <a:buAutoNum type="arabicPeriod"/>
                      </a:pPr>
                      <a:r>
                        <a:rPr lang="en-IN" sz="1800" kern="1200" baseline="0" dirty="0">
                          <a:solidFill>
                            <a:schemeClr val="dk1"/>
                          </a:solidFill>
                          <a:latin typeface="+mn-lt"/>
                          <a:ea typeface="+mn-ea"/>
                          <a:cs typeface="+mn-cs"/>
                        </a:rPr>
                        <a:t>areas of the gingival floor </a:t>
                      </a:r>
                      <a:r>
                        <a:rPr lang="en-IN" sz="1800" kern="1200" baseline="0" dirty="0" err="1">
                          <a:solidFill>
                            <a:schemeClr val="dk1"/>
                          </a:solidFill>
                          <a:latin typeface="+mn-lt"/>
                          <a:ea typeface="+mn-ea"/>
                          <a:cs typeface="+mn-cs"/>
                        </a:rPr>
                        <a:t>occlusal</a:t>
                      </a:r>
                      <a:r>
                        <a:rPr lang="en-IN" sz="1800" kern="1200" baseline="0" dirty="0">
                          <a:solidFill>
                            <a:schemeClr val="dk1"/>
                          </a:solidFill>
                          <a:latin typeface="+mn-lt"/>
                          <a:ea typeface="+mn-ea"/>
                          <a:cs typeface="+mn-cs"/>
                        </a:rPr>
                        <a:t> to </a:t>
                      </a:r>
                      <a:r>
                        <a:rPr lang="en-IN" sz="1800" kern="1200" baseline="0" dirty="0" err="1">
                          <a:solidFill>
                            <a:schemeClr val="dk1"/>
                          </a:solidFill>
                          <a:latin typeface="+mn-lt"/>
                          <a:ea typeface="+mn-ea"/>
                          <a:cs typeface="+mn-cs"/>
                        </a:rPr>
                        <a:t>furcation</a:t>
                      </a:r>
                      <a:r>
                        <a:rPr lang="en-IN" sz="1800" kern="1200" baseline="0" dirty="0">
                          <a:solidFill>
                            <a:schemeClr val="dk1"/>
                          </a:solidFill>
                          <a:latin typeface="+mn-lt"/>
                          <a:ea typeface="+mn-ea"/>
                          <a:cs typeface="+mn-cs"/>
                        </a:rPr>
                        <a:t>, if present.</a:t>
                      </a:r>
                      <a:endParaRPr lang="en-IN" dirty="0"/>
                    </a:p>
                  </a:txBody>
                  <a:tcPr marL="121888" marR="121888"/>
                </a:tc>
                <a:tc>
                  <a:txBody>
                    <a:bodyPr/>
                    <a:lstStyle/>
                    <a:p>
                      <a:r>
                        <a:rPr lang="en-IN" sz="1800" kern="1200" baseline="0" dirty="0">
                          <a:solidFill>
                            <a:schemeClr val="dk1"/>
                          </a:solidFill>
                          <a:latin typeface="+mn-lt"/>
                          <a:ea typeface="+mn-ea"/>
                          <a:cs typeface="+mn-cs"/>
                        </a:rPr>
                        <a:t>All gingival pins should be parallel to the longitudinal axis of the tooth</a:t>
                      </a:r>
                      <a:endParaRPr lang="en-IN" dirty="0"/>
                    </a:p>
                  </a:txBody>
                  <a:tcPr marL="121888" marR="121888"/>
                </a:tc>
                <a:extLst>
                  <a:ext uri="{0D108BD9-81ED-4DB2-BD59-A6C34878D82A}">
                    <a16:rowId xmlns:a16="http://schemas.microsoft.com/office/drawing/2014/main" val="10001"/>
                  </a:ext>
                </a:extLst>
              </a:tr>
            </a:tbl>
          </a:graphicData>
        </a:graphic>
      </p:graphicFrame>
      <p:pic>
        <p:nvPicPr>
          <p:cNvPr id="2097220" name="Picture 4" descr="_20171130_160048.JPG"/>
          <p:cNvPicPr>
            <a:picLocks noChangeAspect="1"/>
          </p:cNvPicPr>
          <p:nvPr/>
        </p:nvPicPr>
        <p:blipFill>
          <a:blip r:embed="rId2" cstate="print"/>
          <a:srcRect/>
          <a:stretch>
            <a:fillRect/>
          </a:stretch>
        </p:blipFill>
        <p:spPr>
          <a:xfrm>
            <a:off x="8000518" y="2428868"/>
            <a:ext cx="3809034" cy="4000528"/>
          </a:xfrm>
          <a:prstGeom prst="rect">
            <a:avLst/>
          </a:prstGeom>
        </p:spPr>
      </p:pic>
      <p:sp>
        <p:nvSpPr>
          <p:cNvPr id="1048830" name="Slide Number Placeholder 5"/>
          <p:cNvSpPr>
            <a:spLocks noGrp="1"/>
          </p:cNvSpPr>
          <p:nvPr>
            <p:ph type="sldNum" sz="quarter" idx="12"/>
          </p:nvPr>
        </p:nvSpPr>
        <p:spPr/>
        <p:txBody>
          <a:bodyPr/>
          <a:lstStyle/>
          <a:p>
            <a:fld id="{69A0BA5C-8526-48FE-806E-1F279A5A4EFA}" type="slidenum">
              <a:rPr lang="en-IN" smtClean="0"/>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Title 1"/>
          <p:cNvSpPr>
            <a:spLocks noGrp="1"/>
          </p:cNvSpPr>
          <p:nvPr>
            <p:ph type="title"/>
          </p:nvPr>
        </p:nvSpPr>
        <p:spPr>
          <a:xfrm>
            <a:off x="611029" y="274638"/>
            <a:ext cx="8913102" cy="939784"/>
          </a:xfrm>
        </p:spPr>
        <p:txBody>
          <a:bodyPr>
            <a:normAutofit/>
          </a:bodyPr>
          <a:lstStyle/>
          <a:p>
            <a:r>
              <a:rPr lang="en-IN" sz="2800" b="1" dirty="0"/>
              <a:t>MAXILLARY FIRST  MOLAR </a:t>
            </a:r>
          </a:p>
        </p:txBody>
      </p:sp>
      <p:graphicFrame>
        <p:nvGraphicFramePr>
          <p:cNvPr id="4194314" name="Content Placeholder 3"/>
          <p:cNvGraphicFramePr>
            <a:graphicFrameLocks noGrp="1"/>
          </p:cNvGraphicFramePr>
          <p:nvPr>
            <p:ph idx="1"/>
          </p:nvPr>
        </p:nvGraphicFramePr>
        <p:xfrm>
          <a:off x="1589" y="1214422"/>
          <a:ext cx="12188825"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832" name="Slide Number Placeholder 4"/>
          <p:cNvSpPr>
            <a:spLocks noGrp="1"/>
          </p:cNvSpPr>
          <p:nvPr>
            <p:ph type="sldNum" sz="quarter" idx="12"/>
          </p:nvPr>
        </p:nvSpPr>
        <p:spPr/>
        <p:txBody>
          <a:bodyPr/>
          <a:lstStyle/>
          <a:p>
            <a:fld id="{69A0BA5C-8526-48FE-806E-1F279A5A4EFA}" type="slidenum">
              <a:rPr lang="en-IN" smtClean="0"/>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5" name="Content Placeholder 3"/>
          <p:cNvGraphicFramePr>
            <a:graphicFrameLocks noGrp="1"/>
          </p:cNvGraphicFramePr>
          <p:nvPr>
            <p:ph idx="1"/>
          </p:nvPr>
        </p:nvGraphicFramePr>
        <p:xfrm>
          <a:off x="1589" y="3"/>
          <a:ext cx="12188825" cy="7072337"/>
        </p:xfrm>
        <a:graphic>
          <a:graphicData uri="http://schemas.openxmlformats.org/drawingml/2006/table">
            <a:tbl>
              <a:tblPr firstRow="1" bandRow="1">
                <a:tableStyleId>{5C22544A-7EE6-4342-B048-85BDC9FD1C3A}</a:tableStyleId>
              </a:tblPr>
              <a:tblGrid>
                <a:gridCol w="6475316">
                  <a:extLst>
                    <a:ext uri="{9D8B030D-6E8A-4147-A177-3AD203B41FA5}">
                      <a16:colId xmlns:a16="http://schemas.microsoft.com/office/drawing/2014/main" val="20000"/>
                    </a:ext>
                  </a:extLst>
                </a:gridCol>
                <a:gridCol w="5713509">
                  <a:extLst>
                    <a:ext uri="{9D8B030D-6E8A-4147-A177-3AD203B41FA5}">
                      <a16:colId xmlns:a16="http://schemas.microsoft.com/office/drawing/2014/main" val="20001"/>
                    </a:ext>
                  </a:extLst>
                </a:gridCol>
              </a:tblGrid>
              <a:tr h="538997">
                <a:tc rowSpan="2">
                  <a:txBody>
                    <a:bodyPr/>
                    <a:lstStyle/>
                    <a:p>
                      <a:r>
                        <a:rPr lang="en-IN" sz="2400" b="1" dirty="0">
                          <a:solidFill>
                            <a:srgbClr val="FF0000"/>
                          </a:solidFill>
                        </a:rPr>
                        <a:t>PIN LOCATION</a:t>
                      </a: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 </a:t>
                      </a:r>
                    </a:p>
                    <a:p>
                      <a:endParaRPr lang="en-IN" sz="1800" kern="1200" baseline="0" dirty="0">
                        <a:solidFill>
                          <a:schemeClr val="dk1"/>
                        </a:solidFill>
                        <a:latin typeface="+mn-lt"/>
                        <a:ea typeface="+mn-ea"/>
                        <a:cs typeface="+mn-cs"/>
                      </a:endParaRPr>
                    </a:p>
                    <a:p>
                      <a:endParaRPr lang="en-IN" sz="1800" kern="1200" baseline="0" dirty="0">
                        <a:solidFill>
                          <a:schemeClr val="dk1"/>
                        </a:solidFill>
                        <a:latin typeface="+mn-lt"/>
                        <a:ea typeface="+mn-ea"/>
                        <a:cs typeface="+mn-cs"/>
                      </a:endParaRPr>
                    </a:p>
                    <a:p>
                      <a:r>
                        <a:rPr lang="en-IN" sz="1800" kern="1200" baseline="0" dirty="0">
                          <a:solidFill>
                            <a:schemeClr val="dk1"/>
                          </a:solidFill>
                          <a:latin typeface="+mn-lt"/>
                          <a:ea typeface="+mn-ea"/>
                          <a:cs typeface="+mn-cs"/>
                        </a:rPr>
                        <a:t> </a:t>
                      </a:r>
                      <a:endParaRPr lang="en-IN" sz="1800" dirty="0"/>
                    </a:p>
                    <a:p>
                      <a:endParaRPr lang="en-IN" sz="1800" kern="1200" baseline="0" dirty="0">
                        <a:solidFill>
                          <a:schemeClr val="dk1"/>
                        </a:solidFill>
                        <a:latin typeface="+mn-lt"/>
                        <a:ea typeface="+mn-ea"/>
                        <a:cs typeface="+mn-cs"/>
                      </a:endParaRPr>
                    </a:p>
                    <a:p>
                      <a:endParaRPr lang="en-IN" sz="1800" kern="1200" baseline="0" dirty="0">
                        <a:solidFill>
                          <a:schemeClr val="dk1"/>
                        </a:solidFill>
                        <a:latin typeface="+mn-lt"/>
                        <a:ea typeface="+mn-ea"/>
                        <a:cs typeface="+mn-cs"/>
                      </a:endParaRPr>
                    </a:p>
                    <a:p>
                      <a:endParaRPr lang="en-IN" sz="1800" kern="1200" baseline="0" dirty="0">
                        <a:solidFill>
                          <a:schemeClr val="dk1"/>
                        </a:solidFill>
                        <a:latin typeface="+mn-lt"/>
                        <a:ea typeface="+mn-ea"/>
                        <a:cs typeface="+mn-cs"/>
                      </a:endParaRPr>
                    </a:p>
                    <a:p>
                      <a:r>
                        <a:rPr lang="en-IN" sz="2400" b="0" kern="1200" baseline="0" dirty="0">
                          <a:solidFill>
                            <a:schemeClr val="dk1"/>
                          </a:solidFill>
                          <a:latin typeface="+mn-lt"/>
                          <a:ea typeface="+mn-ea"/>
                          <a:cs typeface="+mn-cs"/>
                        </a:rPr>
                        <a:t>The </a:t>
                      </a:r>
                      <a:r>
                        <a:rPr lang="en-IN" sz="2400" b="0" u="sng" kern="1200" baseline="0" dirty="0">
                          <a:solidFill>
                            <a:schemeClr val="dk1"/>
                          </a:solidFill>
                          <a:latin typeface="+mn-lt"/>
                          <a:ea typeface="+mn-ea"/>
                          <a:cs typeface="+mn-cs"/>
                        </a:rPr>
                        <a:t>ideal location </a:t>
                      </a:r>
                      <a:r>
                        <a:rPr lang="en-IN" sz="2400" b="0" kern="1200" baseline="0" dirty="0">
                          <a:solidFill>
                            <a:schemeClr val="dk1"/>
                          </a:solidFill>
                          <a:latin typeface="+mn-lt"/>
                          <a:ea typeface="+mn-ea"/>
                          <a:cs typeface="+mn-cs"/>
                        </a:rPr>
                        <a:t>is the gingival floor at or close </a:t>
                      </a:r>
                      <a:r>
                        <a:rPr lang="en-IN" sz="2400" b="0" kern="1200" baseline="0" dirty="0" err="1">
                          <a:solidFill>
                            <a:schemeClr val="dk1"/>
                          </a:solidFill>
                          <a:latin typeface="+mn-lt"/>
                          <a:ea typeface="+mn-ea"/>
                          <a:cs typeface="+mn-cs"/>
                        </a:rPr>
                        <a:t>disto</a:t>
                      </a:r>
                      <a:r>
                        <a:rPr lang="en-IN" sz="2400" b="0" kern="1200" baseline="0" dirty="0">
                          <a:solidFill>
                            <a:schemeClr val="dk1"/>
                          </a:solidFill>
                          <a:latin typeface="+mn-lt"/>
                          <a:ea typeface="+mn-ea"/>
                          <a:cs typeface="+mn-cs"/>
                        </a:rPr>
                        <a:t>-lingual corner. </a:t>
                      </a:r>
                    </a:p>
                    <a:p>
                      <a:endParaRPr lang="en-IN" sz="2400" b="0" kern="1200" baseline="0" dirty="0">
                        <a:solidFill>
                          <a:schemeClr val="dk1"/>
                        </a:solidFill>
                        <a:latin typeface="+mn-lt"/>
                        <a:ea typeface="+mn-ea"/>
                        <a:cs typeface="+mn-cs"/>
                      </a:endParaRPr>
                    </a:p>
                    <a:p>
                      <a:r>
                        <a:rPr lang="en-IN" sz="2400" b="0" kern="1200" baseline="0" dirty="0">
                          <a:solidFill>
                            <a:schemeClr val="dk1"/>
                          </a:solidFill>
                          <a:latin typeface="+mn-lt"/>
                          <a:ea typeface="+mn-ea"/>
                          <a:cs typeface="+mn-cs"/>
                        </a:rPr>
                        <a:t>The </a:t>
                      </a:r>
                      <a:r>
                        <a:rPr lang="en-IN" sz="2400" b="0" u="sng" kern="1200" baseline="0" dirty="0">
                          <a:solidFill>
                            <a:schemeClr val="dk1"/>
                          </a:solidFill>
                          <a:latin typeface="+mn-lt"/>
                          <a:ea typeface="+mn-ea"/>
                          <a:cs typeface="+mn-cs"/>
                        </a:rPr>
                        <a:t>second choice is</a:t>
                      </a:r>
                      <a:r>
                        <a:rPr lang="en-IN" sz="2400" b="0" kern="1200" baseline="0" dirty="0">
                          <a:solidFill>
                            <a:schemeClr val="dk1"/>
                          </a:solidFill>
                          <a:latin typeface="+mn-lt"/>
                          <a:ea typeface="+mn-ea"/>
                          <a:cs typeface="+mn-cs"/>
                        </a:rPr>
                        <a:t> the </a:t>
                      </a:r>
                      <a:r>
                        <a:rPr lang="en-IN" sz="2400" b="0" kern="1200" baseline="0" dirty="0" err="1">
                          <a:solidFill>
                            <a:schemeClr val="dk1"/>
                          </a:solidFill>
                          <a:latin typeface="+mn-lt"/>
                          <a:ea typeface="+mn-ea"/>
                          <a:cs typeface="+mn-cs"/>
                        </a:rPr>
                        <a:t>disto-buccal</a:t>
                      </a:r>
                      <a:r>
                        <a:rPr lang="en-IN" sz="2400" b="0" kern="1200" baseline="0" dirty="0">
                          <a:solidFill>
                            <a:schemeClr val="dk1"/>
                          </a:solidFill>
                          <a:latin typeface="+mn-lt"/>
                          <a:ea typeface="+mn-ea"/>
                          <a:cs typeface="+mn-cs"/>
                        </a:rPr>
                        <a:t> and </a:t>
                      </a:r>
                      <a:r>
                        <a:rPr lang="en-IN" sz="2400" b="0" kern="1200" baseline="0" dirty="0" err="1">
                          <a:solidFill>
                            <a:schemeClr val="dk1"/>
                          </a:solidFill>
                          <a:latin typeface="+mn-lt"/>
                          <a:ea typeface="+mn-ea"/>
                          <a:cs typeface="+mn-cs"/>
                        </a:rPr>
                        <a:t>mesio</a:t>
                      </a:r>
                      <a:r>
                        <a:rPr lang="en-IN" sz="2400" b="0" kern="1200" baseline="0" dirty="0">
                          <a:solidFill>
                            <a:schemeClr val="dk1"/>
                          </a:solidFill>
                          <a:latin typeface="+mn-lt"/>
                          <a:ea typeface="+mn-ea"/>
                          <a:cs typeface="+mn-cs"/>
                        </a:rPr>
                        <a:t>-lingual corner of the tooth.</a:t>
                      </a:r>
                    </a:p>
                    <a:p>
                      <a:r>
                        <a:rPr lang="en-IN" sz="2400" b="0" kern="1200" baseline="0" dirty="0">
                          <a:solidFill>
                            <a:schemeClr val="dk1"/>
                          </a:solidFill>
                          <a:latin typeface="+mn-lt"/>
                          <a:ea typeface="+mn-ea"/>
                          <a:cs typeface="+mn-cs"/>
                        </a:rPr>
                        <a:t> </a:t>
                      </a:r>
                    </a:p>
                    <a:p>
                      <a:r>
                        <a:rPr lang="en-IN" sz="2400" b="0" kern="1200" baseline="0" dirty="0">
                          <a:solidFill>
                            <a:schemeClr val="dk1"/>
                          </a:solidFill>
                          <a:latin typeface="+mn-lt"/>
                          <a:ea typeface="+mn-ea"/>
                          <a:cs typeface="+mn-cs"/>
                        </a:rPr>
                        <a:t>The </a:t>
                      </a:r>
                      <a:r>
                        <a:rPr lang="en-IN" sz="2400" b="0" u="sng" kern="1200" baseline="0" dirty="0">
                          <a:solidFill>
                            <a:schemeClr val="dk1"/>
                          </a:solidFill>
                          <a:latin typeface="+mn-lt"/>
                          <a:ea typeface="+mn-ea"/>
                          <a:cs typeface="+mn-cs"/>
                        </a:rPr>
                        <a:t>third choice </a:t>
                      </a:r>
                      <a:r>
                        <a:rPr lang="en-IN" sz="2400" b="0" kern="1200" baseline="0" dirty="0">
                          <a:solidFill>
                            <a:schemeClr val="dk1"/>
                          </a:solidFill>
                          <a:latin typeface="+mn-lt"/>
                          <a:ea typeface="+mn-ea"/>
                          <a:cs typeface="+mn-cs"/>
                        </a:rPr>
                        <a:t>is the gingival floor </a:t>
                      </a:r>
                      <a:r>
                        <a:rPr lang="en-IN" sz="2400" b="0" kern="1200" baseline="0" dirty="0" err="1">
                          <a:solidFill>
                            <a:schemeClr val="dk1"/>
                          </a:solidFill>
                          <a:latin typeface="+mn-lt"/>
                          <a:ea typeface="+mn-ea"/>
                          <a:cs typeface="+mn-cs"/>
                        </a:rPr>
                        <a:t>Iingually</a:t>
                      </a:r>
                      <a:r>
                        <a:rPr lang="en-IN" sz="2400" b="0" kern="1200" baseline="0" dirty="0">
                          <a:solidFill>
                            <a:schemeClr val="dk1"/>
                          </a:solidFill>
                          <a:latin typeface="+mn-lt"/>
                          <a:ea typeface="+mn-ea"/>
                          <a:cs typeface="+mn-cs"/>
                        </a:rPr>
                        <a:t>, </a:t>
                      </a:r>
                      <a:r>
                        <a:rPr lang="en-IN" sz="2400" b="0" kern="1200" baseline="0" dirty="0" err="1">
                          <a:solidFill>
                            <a:schemeClr val="dk1"/>
                          </a:solidFill>
                          <a:latin typeface="+mn-lt"/>
                          <a:ea typeface="+mn-ea"/>
                          <a:cs typeface="+mn-cs"/>
                        </a:rPr>
                        <a:t>mesially</a:t>
                      </a:r>
                      <a:r>
                        <a:rPr lang="en-IN" sz="2400" b="0" kern="1200" baseline="0" dirty="0">
                          <a:solidFill>
                            <a:schemeClr val="dk1"/>
                          </a:solidFill>
                          <a:latin typeface="+mn-lt"/>
                          <a:ea typeface="+mn-ea"/>
                          <a:cs typeface="+mn-cs"/>
                        </a:rPr>
                        <a:t> and distally. </a:t>
                      </a:r>
                    </a:p>
                    <a:p>
                      <a:pPr>
                        <a:buFont typeface="Arial" pitchFamily="34" charset="0"/>
                        <a:buChar char="•"/>
                      </a:pPr>
                      <a:r>
                        <a:rPr lang="en-IN" sz="2400" b="0" kern="1200" baseline="0" dirty="0">
                          <a:solidFill>
                            <a:schemeClr val="dk1"/>
                          </a:solidFill>
                          <a:latin typeface="+mn-lt"/>
                          <a:ea typeface="+mn-ea"/>
                          <a:cs typeface="+mn-cs"/>
                        </a:rPr>
                        <a:t>avoid the </a:t>
                      </a:r>
                      <a:r>
                        <a:rPr lang="en-IN" sz="2400" b="0" kern="1200" baseline="0" dirty="0" err="1">
                          <a:solidFill>
                            <a:schemeClr val="dk1"/>
                          </a:solidFill>
                          <a:latin typeface="+mn-lt"/>
                          <a:ea typeface="+mn-ea"/>
                          <a:cs typeface="+mn-cs"/>
                        </a:rPr>
                        <a:t>furcation</a:t>
                      </a:r>
                      <a:r>
                        <a:rPr lang="en-IN" sz="2400" b="0" kern="1200" baseline="0" dirty="0">
                          <a:solidFill>
                            <a:schemeClr val="dk1"/>
                          </a:solidFill>
                          <a:latin typeface="+mn-lt"/>
                          <a:ea typeface="+mn-ea"/>
                          <a:cs typeface="+mn-cs"/>
                        </a:rPr>
                        <a:t> and the isthmus portion of the future restoration. </a:t>
                      </a:r>
                    </a:p>
                  </a:txBody>
                  <a:tcPr marL="121888" marR="121888">
                    <a:solidFill>
                      <a:srgbClr val="FFC000"/>
                    </a:solidFill>
                  </a:tcPr>
                </a:tc>
                <a:tc>
                  <a:txBody>
                    <a:bodyPr/>
                    <a:lstStyle/>
                    <a:p>
                      <a:r>
                        <a:rPr lang="en-IN" sz="1800" b="1" kern="1200" baseline="0" dirty="0">
                          <a:solidFill>
                            <a:schemeClr val="lt1"/>
                          </a:solidFill>
                          <a:latin typeface="+mn-lt"/>
                          <a:ea typeface="+mn-ea"/>
                          <a:cs typeface="+mn-cs"/>
                        </a:rPr>
                        <a:t>PIN ANGULATION</a:t>
                      </a:r>
                      <a:endParaRPr lang="en-IN" dirty="0"/>
                    </a:p>
                  </a:txBody>
                  <a:tcPr marL="121888" marR="121888"/>
                </a:tc>
                <a:extLst>
                  <a:ext uri="{0D108BD9-81ED-4DB2-BD59-A6C34878D82A}">
                    <a16:rowId xmlns:a16="http://schemas.microsoft.com/office/drawing/2014/main" val="10000"/>
                  </a:ext>
                </a:extLst>
              </a:tr>
              <a:tr h="6533340">
                <a:tc vMerge="1">
                  <a:txBody>
                    <a:bodyPr/>
                    <a:lstStyle/>
                    <a:p>
                      <a:endParaRPr lang="en-IN" sz="1800" dirty="0"/>
                    </a:p>
                  </a:txBody>
                  <a:tcPr/>
                </a:tc>
                <a:tc>
                  <a:txBody>
                    <a:bodyPr/>
                    <a:lstStyle/>
                    <a:p>
                      <a:r>
                        <a:rPr lang="en-IN" sz="2000" kern="1200" baseline="0" dirty="0">
                          <a:solidFill>
                            <a:schemeClr val="dk1"/>
                          </a:solidFill>
                          <a:latin typeface="+mn-lt"/>
                          <a:ea typeface="+mn-ea"/>
                          <a:cs typeface="+mn-cs"/>
                        </a:rPr>
                        <a:t>Gingival pins facially and </a:t>
                      </a:r>
                      <a:r>
                        <a:rPr lang="en-IN" sz="2000" kern="1200" baseline="0" dirty="0" err="1">
                          <a:solidFill>
                            <a:schemeClr val="dk1"/>
                          </a:solidFill>
                          <a:latin typeface="+mn-lt"/>
                          <a:ea typeface="+mn-ea"/>
                          <a:cs typeface="+mn-cs"/>
                        </a:rPr>
                        <a:t>lingually</a:t>
                      </a:r>
                      <a:r>
                        <a:rPr lang="en-IN" sz="2000" kern="1200" baseline="0" dirty="0">
                          <a:solidFill>
                            <a:schemeClr val="dk1"/>
                          </a:solidFill>
                          <a:latin typeface="+mn-lt"/>
                          <a:ea typeface="+mn-ea"/>
                          <a:cs typeface="+mn-cs"/>
                        </a:rPr>
                        <a:t> should be approximately parallel to the </a:t>
                      </a:r>
                      <a:r>
                        <a:rPr lang="en-IN" sz="2000" kern="1200" baseline="0" dirty="0" err="1">
                          <a:solidFill>
                            <a:schemeClr val="dk1"/>
                          </a:solidFill>
                          <a:latin typeface="+mn-lt"/>
                          <a:ea typeface="+mn-ea"/>
                          <a:cs typeface="+mn-cs"/>
                        </a:rPr>
                        <a:t>occlusal</a:t>
                      </a:r>
                      <a:r>
                        <a:rPr lang="en-IN" sz="2000" kern="1200" baseline="0" dirty="0">
                          <a:solidFill>
                            <a:schemeClr val="dk1"/>
                          </a:solidFill>
                          <a:latin typeface="+mn-lt"/>
                          <a:ea typeface="+mn-ea"/>
                          <a:cs typeface="+mn-cs"/>
                        </a:rPr>
                        <a:t> two-thirds of the lingual surface .</a:t>
                      </a:r>
                    </a:p>
                    <a:p>
                      <a:endParaRPr lang="en-IN" sz="2000" kern="1200" baseline="0" dirty="0">
                        <a:solidFill>
                          <a:schemeClr val="dk1"/>
                        </a:solidFill>
                        <a:latin typeface="+mn-lt"/>
                        <a:ea typeface="+mn-ea"/>
                        <a:cs typeface="+mn-cs"/>
                      </a:endParaRPr>
                    </a:p>
                    <a:p>
                      <a:r>
                        <a:rPr lang="en-IN" sz="2000" kern="1200" baseline="0" dirty="0">
                          <a:solidFill>
                            <a:schemeClr val="dk1"/>
                          </a:solidFill>
                          <a:latin typeface="+mn-lt"/>
                          <a:ea typeface="+mn-ea"/>
                          <a:cs typeface="+mn-cs"/>
                        </a:rPr>
                        <a:t>Gingival pins </a:t>
                      </a:r>
                      <a:r>
                        <a:rPr lang="en-IN" sz="2000" kern="1200" baseline="0" dirty="0" err="1">
                          <a:solidFill>
                            <a:schemeClr val="dk1"/>
                          </a:solidFill>
                          <a:latin typeface="+mn-lt"/>
                          <a:ea typeface="+mn-ea"/>
                          <a:cs typeface="+mn-cs"/>
                        </a:rPr>
                        <a:t>mesially</a:t>
                      </a:r>
                      <a:r>
                        <a:rPr lang="en-IN" sz="2000" kern="1200" baseline="0" dirty="0">
                          <a:solidFill>
                            <a:schemeClr val="dk1"/>
                          </a:solidFill>
                          <a:latin typeface="+mn-lt"/>
                          <a:ea typeface="+mn-ea"/>
                          <a:cs typeface="+mn-cs"/>
                        </a:rPr>
                        <a:t> and distally should be parallel to the longitudinal axis of the tooth</a:t>
                      </a:r>
                    </a:p>
                    <a:p>
                      <a:endParaRPr lang="en-IN" sz="24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pPr>
                      <a:r>
                        <a:rPr lang="en-IN" sz="2000" kern="1200" baseline="0" dirty="0">
                          <a:solidFill>
                            <a:srgbClr val="FF0000"/>
                          </a:solidFill>
                          <a:latin typeface="+mn-lt"/>
                          <a:ea typeface="+mn-ea"/>
                          <a:cs typeface="+mn-cs"/>
                        </a:rPr>
                        <a:t>Areas to be avoided </a:t>
                      </a:r>
                      <a:r>
                        <a:rPr lang="en-IN" sz="2000" kern="1200" baseline="0" dirty="0">
                          <a:solidFill>
                            <a:schemeClr val="dk1"/>
                          </a:solidFill>
                          <a:latin typeface="+mn-lt"/>
                          <a:ea typeface="+mn-ea"/>
                          <a:cs typeface="+mn-cs"/>
                        </a:rPr>
                        <a:t>include </a:t>
                      </a:r>
                    </a:p>
                    <a:p>
                      <a:pPr marL="457200" marR="0" indent="-457200" algn="l" defTabSz="914400" rtl="0" eaLnBrk="1" fontAlgn="auto" latinLnBrk="0" hangingPunct="1">
                        <a:lnSpc>
                          <a:spcPct val="100000"/>
                        </a:lnSpc>
                        <a:spcBef>
                          <a:spcPts val="0"/>
                        </a:spcBef>
                        <a:spcAft>
                          <a:spcPts val="0"/>
                        </a:spcAft>
                        <a:buClrTx/>
                        <a:buSzTx/>
                        <a:buFont typeface="+mj-lt"/>
                        <a:buAutoNum type="arabicPeriod"/>
                      </a:pPr>
                      <a:r>
                        <a:rPr lang="en-IN" sz="2000" kern="1200" baseline="0" dirty="0">
                          <a:solidFill>
                            <a:schemeClr val="dk1"/>
                          </a:solidFill>
                          <a:latin typeface="+mn-lt"/>
                          <a:ea typeface="+mn-ea"/>
                          <a:cs typeface="+mn-cs"/>
                        </a:rPr>
                        <a:t>the gingival floor or tables at the </a:t>
                      </a:r>
                      <a:r>
                        <a:rPr lang="en-IN" sz="2000" kern="1200" baseline="0" dirty="0" err="1">
                          <a:solidFill>
                            <a:schemeClr val="dk1"/>
                          </a:solidFill>
                          <a:latin typeface="+mn-lt"/>
                          <a:ea typeface="+mn-ea"/>
                          <a:cs typeface="+mn-cs"/>
                        </a:rPr>
                        <a:t>mesio-buccal</a:t>
                      </a:r>
                      <a:r>
                        <a:rPr lang="en-IN" sz="2000" kern="1200" baseline="0" dirty="0">
                          <a:solidFill>
                            <a:schemeClr val="dk1"/>
                          </a:solidFill>
                          <a:latin typeface="+mn-lt"/>
                          <a:ea typeface="+mn-ea"/>
                          <a:cs typeface="+mn-cs"/>
                        </a:rPr>
                        <a:t> corner of the tooth,</a:t>
                      </a:r>
                    </a:p>
                    <a:p>
                      <a:pPr marL="457200" marR="0" indent="-457200" algn="l" defTabSz="914400" rtl="0" eaLnBrk="1" fontAlgn="auto" latinLnBrk="0" hangingPunct="1">
                        <a:lnSpc>
                          <a:spcPct val="100000"/>
                        </a:lnSpc>
                        <a:spcBef>
                          <a:spcPts val="0"/>
                        </a:spcBef>
                        <a:spcAft>
                          <a:spcPts val="0"/>
                        </a:spcAft>
                        <a:buClrTx/>
                        <a:buSzTx/>
                        <a:buFont typeface="+mj-lt"/>
                        <a:buAutoNum type="arabicPeriod"/>
                      </a:pPr>
                      <a:r>
                        <a:rPr lang="en-IN" sz="2000" kern="1200" baseline="0" dirty="0">
                          <a:solidFill>
                            <a:schemeClr val="dk1"/>
                          </a:solidFill>
                          <a:latin typeface="+mn-lt"/>
                          <a:ea typeface="+mn-ea"/>
                          <a:cs typeface="+mn-cs"/>
                        </a:rPr>
                        <a:t>any part of the gingival floor </a:t>
                      </a:r>
                      <a:r>
                        <a:rPr lang="en-IN" sz="2000" kern="1200" baseline="0" dirty="0" err="1">
                          <a:solidFill>
                            <a:schemeClr val="dk1"/>
                          </a:solidFill>
                          <a:latin typeface="+mn-lt"/>
                          <a:ea typeface="+mn-ea"/>
                          <a:cs typeface="+mn-cs"/>
                        </a:rPr>
                        <a:t>occlusal</a:t>
                      </a:r>
                      <a:r>
                        <a:rPr lang="en-IN" sz="2000" kern="1200" baseline="0" dirty="0">
                          <a:solidFill>
                            <a:schemeClr val="dk1"/>
                          </a:solidFill>
                          <a:latin typeface="+mn-lt"/>
                          <a:ea typeface="+mn-ea"/>
                          <a:cs typeface="+mn-cs"/>
                        </a:rPr>
                        <a:t> to a </a:t>
                      </a:r>
                      <a:r>
                        <a:rPr lang="en-IN" sz="2000" kern="1200" baseline="0" dirty="0" err="1">
                          <a:solidFill>
                            <a:schemeClr val="dk1"/>
                          </a:solidFill>
                          <a:latin typeface="+mn-lt"/>
                          <a:ea typeface="+mn-ea"/>
                          <a:cs typeface="+mn-cs"/>
                        </a:rPr>
                        <a:t>furcation</a:t>
                      </a:r>
                      <a:r>
                        <a:rPr lang="en-IN" sz="2000" kern="1200" baseline="0" dirty="0">
                          <a:solidFill>
                            <a:schemeClr val="dk1"/>
                          </a:solidFill>
                          <a:latin typeface="+mn-lt"/>
                          <a:ea typeface="+mn-ea"/>
                          <a:cs typeface="+mn-cs"/>
                        </a:rPr>
                        <a:t> (facially and proximally)</a:t>
                      </a:r>
                    </a:p>
                    <a:p>
                      <a:pPr marL="457200" marR="0" indent="-457200" algn="l" defTabSz="914400" rtl="0" eaLnBrk="1" fontAlgn="auto" latinLnBrk="0" hangingPunct="1">
                        <a:lnSpc>
                          <a:spcPct val="100000"/>
                        </a:lnSpc>
                        <a:spcBef>
                          <a:spcPts val="0"/>
                        </a:spcBef>
                        <a:spcAft>
                          <a:spcPts val="0"/>
                        </a:spcAft>
                        <a:buClrTx/>
                        <a:buSzTx/>
                        <a:buFont typeface="+mj-lt"/>
                        <a:buAutoNum type="arabicPeriod"/>
                      </a:pPr>
                      <a:r>
                        <a:rPr lang="en-IN" sz="2000" kern="1200" baseline="0" dirty="0">
                          <a:solidFill>
                            <a:schemeClr val="dk1"/>
                          </a:solidFill>
                          <a:latin typeface="+mn-lt"/>
                          <a:ea typeface="+mn-ea"/>
                          <a:cs typeface="+mn-cs"/>
                        </a:rPr>
                        <a:t>its flutes, or a root concavity</a:t>
                      </a:r>
                    </a:p>
                    <a:p>
                      <a:pPr marL="457200" marR="0" indent="-457200" algn="l" defTabSz="914400" rtl="0" eaLnBrk="1" fontAlgn="auto" latinLnBrk="0" hangingPunct="1">
                        <a:lnSpc>
                          <a:spcPct val="100000"/>
                        </a:lnSpc>
                        <a:spcBef>
                          <a:spcPts val="0"/>
                        </a:spcBef>
                        <a:spcAft>
                          <a:spcPts val="0"/>
                        </a:spcAft>
                        <a:buClrTx/>
                        <a:buSzTx/>
                        <a:buFont typeface="+mj-lt"/>
                        <a:buAutoNum type="arabicPeriod"/>
                      </a:pPr>
                      <a:r>
                        <a:rPr lang="en-IN" sz="2000" kern="1200" baseline="0" dirty="0">
                          <a:solidFill>
                            <a:schemeClr val="dk1"/>
                          </a:solidFill>
                          <a:latin typeface="+mn-lt"/>
                          <a:ea typeface="+mn-ea"/>
                          <a:cs typeface="+mn-cs"/>
                        </a:rPr>
                        <a:t>areas </a:t>
                      </a:r>
                      <a:r>
                        <a:rPr lang="en-IN" sz="2000" kern="1200" baseline="0" dirty="0" err="1">
                          <a:solidFill>
                            <a:schemeClr val="dk1"/>
                          </a:solidFill>
                          <a:latin typeface="+mn-lt"/>
                          <a:ea typeface="+mn-ea"/>
                          <a:cs typeface="+mn-cs"/>
                        </a:rPr>
                        <a:t>mesio-buccal</a:t>
                      </a:r>
                      <a:r>
                        <a:rPr lang="en-IN" sz="2000" kern="1200" baseline="0" dirty="0">
                          <a:solidFill>
                            <a:schemeClr val="dk1"/>
                          </a:solidFill>
                          <a:latin typeface="+mn-lt"/>
                          <a:ea typeface="+mn-ea"/>
                          <a:cs typeface="+mn-cs"/>
                        </a:rPr>
                        <a:t> to the cusp tips (pulp horns).</a:t>
                      </a:r>
                      <a:endParaRPr lang="en-IN" sz="2000" dirty="0"/>
                    </a:p>
                    <a:p>
                      <a:endParaRPr lang="en-IN" dirty="0"/>
                    </a:p>
                  </a:txBody>
                  <a:tcPr marL="121888" marR="121888"/>
                </a:tc>
                <a:extLst>
                  <a:ext uri="{0D108BD9-81ED-4DB2-BD59-A6C34878D82A}">
                    <a16:rowId xmlns:a16="http://schemas.microsoft.com/office/drawing/2014/main" val="10001"/>
                  </a:ext>
                </a:extLst>
              </a:tr>
            </a:tbl>
          </a:graphicData>
        </a:graphic>
      </p:graphicFrame>
      <p:pic>
        <p:nvPicPr>
          <p:cNvPr id="2097221" name="Picture 5" descr="_20171130_160110.JPG"/>
          <p:cNvPicPr>
            <a:picLocks noChangeAspect="1"/>
          </p:cNvPicPr>
          <p:nvPr/>
        </p:nvPicPr>
        <p:blipFill>
          <a:blip r:embed="rId2" cstate="print"/>
          <a:srcRect/>
          <a:stretch>
            <a:fillRect/>
          </a:stretch>
        </p:blipFill>
        <p:spPr>
          <a:xfrm>
            <a:off x="1429934" y="428604"/>
            <a:ext cx="3618583" cy="1857388"/>
          </a:xfrm>
          <a:prstGeom prst="rect">
            <a:avLst/>
          </a:prstGeom>
        </p:spPr>
      </p:pic>
      <p:sp>
        <p:nvSpPr>
          <p:cNvPr id="1048833" name="Slide Number Placeholder 4"/>
          <p:cNvSpPr>
            <a:spLocks noGrp="1"/>
          </p:cNvSpPr>
          <p:nvPr>
            <p:ph type="sldNum" sz="quarter" idx="12"/>
          </p:nvPr>
        </p:nvSpPr>
        <p:spPr/>
        <p:txBody>
          <a:bodyPr/>
          <a:lstStyle/>
          <a:p>
            <a:fld id="{69A0BA5C-8526-48FE-806E-1F279A5A4EFA}" type="slidenum">
              <a:rPr lang="en-IN" smtClean="0"/>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Content Placeholder 4"/>
          <p:cNvSpPr>
            <a:spLocks noGrp="1"/>
          </p:cNvSpPr>
          <p:nvPr>
            <p:ph idx="1"/>
          </p:nvPr>
        </p:nvSpPr>
        <p:spPr>
          <a:xfrm>
            <a:off x="1589" y="0"/>
            <a:ext cx="12188825" cy="6572272"/>
          </a:xfrm>
        </p:spPr>
        <p:txBody>
          <a:bodyPr>
            <a:noAutofit/>
          </a:bodyPr>
          <a:lstStyle/>
          <a:p>
            <a:pPr>
              <a:buNone/>
            </a:pPr>
            <a:r>
              <a:rPr lang="en-IN" sz="3600" b="1" u="sng" dirty="0"/>
              <a:t>Maxillary second molar</a:t>
            </a:r>
          </a:p>
          <a:p>
            <a:pPr>
              <a:buNone/>
            </a:pPr>
            <a:endParaRPr lang="en-IN" sz="2400" dirty="0"/>
          </a:p>
          <a:p>
            <a:pPr>
              <a:buNone/>
            </a:pPr>
            <a:endParaRPr lang="en-IN" sz="2400" dirty="0"/>
          </a:p>
          <a:p>
            <a:pPr>
              <a:buNone/>
            </a:pPr>
            <a:endParaRPr lang="en-IN" sz="2400" dirty="0"/>
          </a:p>
          <a:p>
            <a:pPr>
              <a:buNone/>
            </a:pPr>
            <a:endParaRPr lang="en-IN" sz="2400" dirty="0"/>
          </a:p>
          <a:p>
            <a:pPr>
              <a:buNone/>
            </a:pPr>
            <a:endParaRPr lang="en-IN" sz="2400" dirty="0"/>
          </a:p>
          <a:p>
            <a:pPr>
              <a:buNone/>
            </a:pPr>
            <a:endParaRPr lang="en-IN" sz="2400" dirty="0"/>
          </a:p>
          <a:p>
            <a:pPr>
              <a:buNone/>
            </a:pPr>
            <a:endParaRPr lang="en-IN" sz="2400" dirty="0"/>
          </a:p>
          <a:p>
            <a:pPr>
              <a:buNone/>
            </a:pPr>
            <a:br>
              <a:rPr lang="en-IN" sz="2400" dirty="0"/>
            </a:br>
            <a:r>
              <a:rPr lang="en-IN" sz="2400" dirty="0"/>
              <a:t>This tooth is very similar to the first molar in all aspects, except there may be less dentin circumferentially </a:t>
            </a:r>
            <a:r>
              <a:rPr lang="en-IN" sz="2400" dirty="0" err="1"/>
              <a:t>gingivally</a:t>
            </a:r>
            <a:r>
              <a:rPr lang="en-IN" sz="2400" dirty="0"/>
              <a:t> and the pulp horns are less pronounced</a:t>
            </a:r>
          </a:p>
          <a:p>
            <a:pPr>
              <a:buNone/>
            </a:pPr>
            <a:endParaRPr lang="en-IN" sz="2400" dirty="0">
              <a:solidFill>
                <a:schemeClr val="dk1"/>
              </a:solidFill>
            </a:endParaRPr>
          </a:p>
          <a:p>
            <a:pPr>
              <a:buNone/>
            </a:pPr>
            <a:r>
              <a:rPr lang="en-IN" sz="2400" dirty="0"/>
              <a:t>.</a:t>
            </a:r>
          </a:p>
        </p:txBody>
      </p:sp>
      <p:pic>
        <p:nvPicPr>
          <p:cNvPr id="2097222" name="Picture 3" descr="_20171130_160110.JPG"/>
          <p:cNvPicPr>
            <a:picLocks noChangeAspect="1"/>
          </p:cNvPicPr>
          <p:nvPr/>
        </p:nvPicPr>
        <p:blipFill>
          <a:blip r:embed="rId2"/>
          <a:srcRect/>
          <a:stretch>
            <a:fillRect/>
          </a:stretch>
        </p:blipFill>
        <p:spPr>
          <a:xfrm>
            <a:off x="4001032" y="928672"/>
            <a:ext cx="4592814" cy="2357453"/>
          </a:xfrm>
          <a:prstGeom prst="rect">
            <a:avLst/>
          </a:prstGeom>
        </p:spPr>
      </p:pic>
      <p:sp>
        <p:nvSpPr>
          <p:cNvPr id="1048835" name="Slide Number Placeholder 5"/>
          <p:cNvSpPr>
            <a:spLocks noGrp="1"/>
          </p:cNvSpPr>
          <p:nvPr>
            <p:ph type="sldNum" sz="quarter" idx="12"/>
          </p:nvPr>
        </p:nvSpPr>
        <p:spPr/>
        <p:txBody>
          <a:bodyPr/>
          <a:lstStyle/>
          <a:p>
            <a:fld id="{69A0BA5C-8526-48FE-806E-1F279A5A4EFA}" type="slidenum">
              <a:rPr lang="en-IN" smtClean="0"/>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99295149"/>
              </p:ext>
            </p:extLst>
          </p:nvPr>
        </p:nvGraphicFramePr>
        <p:xfrm>
          <a:off x="711201" y="2612570"/>
          <a:ext cx="10232570" cy="2737798"/>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ANATOMICAL ASPECTS OF PIN RETAINED RESTORATION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MECHANO ANATOMICAL ASPECTS OF PIN RETAINED RESTORATION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PIN ALIGNMENT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27752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Content Placeholder 2"/>
          <p:cNvSpPr>
            <a:spLocks noGrp="1"/>
          </p:cNvSpPr>
          <p:nvPr>
            <p:ph idx="1"/>
          </p:nvPr>
        </p:nvSpPr>
        <p:spPr>
          <a:xfrm>
            <a:off x="477676" y="357166"/>
            <a:ext cx="11190489" cy="6286544"/>
          </a:xfrm>
          <a:solidFill>
            <a:schemeClr val="accent4">
              <a:lumMod val="20000"/>
              <a:lumOff val="80000"/>
            </a:schemeClr>
          </a:solidFill>
        </p:spPr>
        <p:txBody>
          <a:bodyPr>
            <a:normAutofit/>
          </a:bodyPr>
          <a:lstStyle/>
          <a:p>
            <a:pPr>
              <a:buNone/>
            </a:pPr>
            <a:r>
              <a:rPr lang="en-IN" b="1" u="sng" dirty="0"/>
              <a:t>MAXILLARY THIRD MOLAR</a:t>
            </a:r>
          </a:p>
          <a:p>
            <a:r>
              <a:rPr lang="en-IN" sz="2400" dirty="0"/>
              <a:t>This is  youngest upper tooth and Unfortunately, there are numerous variations in its morphology &amp; pulp anatomy if </a:t>
            </a:r>
            <a:r>
              <a:rPr lang="en-IN" sz="2400" dirty="0" err="1"/>
              <a:t>quadri</a:t>
            </a:r>
            <a:r>
              <a:rPr lang="en-IN" sz="2400" dirty="0"/>
              <a:t> tubular, it can be similar to first molar. </a:t>
            </a:r>
          </a:p>
          <a:p>
            <a:r>
              <a:rPr lang="en-IN" sz="2400" dirty="0"/>
              <a:t>Generally speaking, the pulp chamber can be</a:t>
            </a:r>
            <a:r>
              <a:rPr lang="en-IN" sz="2400" baseline="-25000" dirty="0"/>
              <a:t> </a:t>
            </a:r>
            <a:r>
              <a:rPr lang="en-IN" sz="2400" dirty="0"/>
              <a:t>more </a:t>
            </a:r>
            <a:r>
              <a:rPr lang="en-IN" sz="2400" dirty="0" err="1"/>
              <a:t>occlusally</a:t>
            </a:r>
            <a:r>
              <a:rPr lang="en-IN" sz="2400" dirty="0"/>
              <a:t> located, and its walls can  be expected to converge more toward the cervical line following the slope of tooth crown. </a:t>
            </a:r>
          </a:p>
          <a:p>
            <a:r>
              <a:rPr lang="en-IN" sz="2400" dirty="0"/>
              <a:t>There is always a </a:t>
            </a:r>
            <a:r>
              <a:rPr lang="en-IN" sz="2400" dirty="0" err="1"/>
              <a:t>disto-buccal</a:t>
            </a:r>
            <a:r>
              <a:rPr lang="en-IN" sz="2400" dirty="0"/>
              <a:t> inclination of crown, which can invite distal and </a:t>
            </a:r>
            <a:r>
              <a:rPr lang="en-IN" sz="2400" dirty="0" err="1"/>
              <a:t>buccal</a:t>
            </a:r>
            <a:r>
              <a:rPr lang="en-IN" sz="2400" dirty="0"/>
              <a:t> surface perforation as well as </a:t>
            </a:r>
            <a:r>
              <a:rPr lang="en-IN" sz="2400" dirty="0" err="1"/>
              <a:t>mesial</a:t>
            </a:r>
            <a:r>
              <a:rPr lang="en-IN" sz="2400" dirty="0"/>
              <a:t> and lingual pulpal perforation </a:t>
            </a:r>
          </a:p>
          <a:p>
            <a:r>
              <a:rPr lang="en-IN" sz="2400" dirty="0"/>
              <a:t>To avoid unwanted perforation or encroachment during pin channel preparation in these teeth, they should be studied carefully and the placement decided upon and executed carefully</a:t>
            </a:r>
          </a:p>
        </p:txBody>
      </p:sp>
      <p:pic>
        <p:nvPicPr>
          <p:cNvPr id="2097223" name="Picture 3" descr="_20171130_160135.JPG"/>
          <p:cNvPicPr>
            <a:picLocks noChangeAspect="1"/>
          </p:cNvPicPr>
          <p:nvPr/>
        </p:nvPicPr>
        <p:blipFill>
          <a:blip r:embed="rId2" cstate="print"/>
          <a:srcRect/>
          <a:stretch>
            <a:fillRect/>
          </a:stretch>
        </p:blipFill>
        <p:spPr>
          <a:xfrm>
            <a:off x="8667769" y="4429132"/>
            <a:ext cx="2285421" cy="1643050"/>
          </a:xfrm>
          <a:prstGeom prst="rect">
            <a:avLst/>
          </a:prstGeom>
        </p:spPr>
      </p:pic>
      <p:sp>
        <p:nvSpPr>
          <p:cNvPr id="1048837" name="Slide Number Placeholder 4"/>
          <p:cNvSpPr>
            <a:spLocks noGrp="1"/>
          </p:cNvSpPr>
          <p:nvPr>
            <p:ph type="sldNum" sz="quarter" idx="12"/>
          </p:nvPr>
        </p:nvSpPr>
        <p:spPr>
          <a:xfrm>
            <a:off x="8167702" y="5500703"/>
            <a:ext cx="2742486" cy="365125"/>
          </a:xfrm>
        </p:spPr>
        <p:txBody>
          <a:bodyPr/>
          <a:lstStyle/>
          <a:p>
            <a:fld id="{69A0BA5C-8526-48FE-806E-1F279A5A4EFA}" type="slidenum">
              <a:rPr lang="en-IN" smtClean="0"/>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Title 1"/>
          <p:cNvSpPr>
            <a:spLocks noGrp="1"/>
          </p:cNvSpPr>
          <p:nvPr>
            <p:ph type="title"/>
          </p:nvPr>
        </p:nvSpPr>
        <p:spPr>
          <a:xfrm>
            <a:off x="611030" y="274638"/>
            <a:ext cx="10969943" cy="868346"/>
          </a:xfrm>
        </p:spPr>
        <p:txBody>
          <a:bodyPr/>
          <a:lstStyle/>
          <a:p>
            <a:r>
              <a:rPr lang="en-IN" b="1" u="sng" dirty="0"/>
              <a:t>MANDIBULAR CENTRAL INCISORS</a:t>
            </a:r>
          </a:p>
        </p:txBody>
      </p:sp>
      <p:graphicFrame>
        <p:nvGraphicFramePr>
          <p:cNvPr id="4194316" name="Content Placeholder 3"/>
          <p:cNvGraphicFramePr>
            <a:graphicFrameLocks noGrp="1"/>
          </p:cNvGraphicFramePr>
          <p:nvPr>
            <p:ph idx="1"/>
          </p:nvPr>
        </p:nvGraphicFramePr>
        <p:xfrm>
          <a:off x="287223" y="1214422"/>
          <a:ext cx="1190319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839" name="Slide Number Placeholder 4"/>
          <p:cNvSpPr>
            <a:spLocks noGrp="1"/>
          </p:cNvSpPr>
          <p:nvPr>
            <p:ph type="sldNum" sz="quarter" idx="12"/>
          </p:nvPr>
        </p:nvSpPr>
        <p:spPr/>
        <p:txBody>
          <a:bodyPr/>
          <a:lstStyle/>
          <a:p>
            <a:fld id="{69A0BA5C-8526-48FE-806E-1F279A5A4EFA}" type="slidenum">
              <a:rPr lang="en-IN" smtClean="0"/>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7" name="Content Placeholder 3"/>
          <p:cNvGraphicFramePr>
            <a:graphicFrameLocks noGrp="1"/>
          </p:cNvGraphicFramePr>
          <p:nvPr>
            <p:ph idx="1"/>
          </p:nvPr>
        </p:nvGraphicFramePr>
        <p:xfrm>
          <a:off x="1589" y="0"/>
          <a:ext cx="12188825" cy="6858000"/>
        </p:xfrm>
        <a:graphic>
          <a:graphicData uri="http://schemas.openxmlformats.org/drawingml/2006/table">
            <a:tbl>
              <a:tblPr firstRow="1" bandRow="1">
                <a:tableStyleId>{5C22544A-7EE6-4342-B048-85BDC9FD1C3A}</a:tableStyleId>
              </a:tblPr>
              <a:tblGrid>
                <a:gridCol w="6920773">
                  <a:extLst>
                    <a:ext uri="{9D8B030D-6E8A-4147-A177-3AD203B41FA5}">
                      <a16:colId xmlns:a16="http://schemas.microsoft.com/office/drawing/2014/main" val="20000"/>
                    </a:ext>
                  </a:extLst>
                </a:gridCol>
                <a:gridCol w="5268052">
                  <a:extLst>
                    <a:ext uri="{9D8B030D-6E8A-4147-A177-3AD203B41FA5}">
                      <a16:colId xmlns:a16="http://schemas.microsoft.com/office/drawing/2014/main" val="20001"/>
                    </a:ext>
                  </a:extLst>
                </a:gridCol>
              </a:tblGrid>
              <a:tr h="955615">
                <a:tc rowSpan="2">
                  <a:txBody>
                    <a:bodyPr/>
                    <a:lstStyle/>
                    <a:p>
                      <a:r>
                        <a:rPr lang="en-IN" sz="2400" dirty="0">
                          <a:solidFill>
                            <a:srgbClr val="FF0000"/>
                          </a:solidFill>
                        </a:rPr>
                        <a:t>PIN LOCATION</a:t>
                      </a:r>
                    </a:p>
                    <a:p>
                      <a:endParaRPr lang="en-IN" sz="1600" kern="1200" baseline="0" dirty="0">
                        <a:solidFill>
                          <a:schemeClr val="dk1"/>
                        </a:solidFill>
                        <a:latin typeface="+mn-lt"/>
                        <a:ea typeface="+mn-ea"/>
                        <a:cs typeface="+mn-cs"/>
                      </a:endParaRPr>
                    </a:p>
                    <a:p>
                      <a:endParaRPr lang="en-IN" sz="1600" kern="1200" baseline="0" dirty="0">
                        <a:solidFill>
                          <a:schemeClr val="dk1"/>
                        </a:solidFill>
                        <a:latin typeface="+mn-lt"/>
                        <a:ea typeface="+mn-ea"/>
                        <a:cs typeface="+mn-cs"/>
                      </a:endParaRPr>
                    </a:p>
                    <a:p>
                      <a:endParaRPr lang="en-IN" sz="1600" kern="1200" baseline="0" dirty="0">
                        <a:solidFill>
                          <a:schemeClr val="dk1"/>
                        </a:solidFill>
                        <a:latin typeface="+mn-lt"/>
                        <a:ea typeface="+mn-ea"/>
                        <a:cs typeface="+mn-cs"/>
                      </a:endParaRPr>
                    </a:p>
                    <a:p>
                      <a:endParaRPr lang="en-IN" sz="1600" kern="1200" baseline="0" dirty="0">
                        <a:solidFill>
                          <a:schemeClr val="dk1"/>
                        </a:solidFill>
                        <a:latin typeface="+mn-lt"/>
                        <a:ea typeface="+mn-ea"/>
                        <a:cs typeface="+mn-cs"/>
                      </a:endParaRPr>
                    </a:p>
                    <a:p>
                      <a:endParaRPr lang="en-IN" sz="1600" kern="1200" baseline="0" dirty="0">
                        <a:solidFill>
                          <a:schemeClr val="dk1"/>
                        </a:solidFill>
                        <a:latin typeface="+mn-lt"/>
                        <a:ea typeface="+mn-ea"/>
                        <a:cs typeface="+mn-cs"/>
                      </a:endParaRPr>
                    </a:p>
                    <a:p>
                      <a:endParaRPr lang="en-IN" sz="1600" kern="1200" baseline="0" dirty="0">
                        <a:solidFill>
                          <a:schemeClr val="dk1"/>
                        </a:solidFill>
                        <a:latin typeface="+mn-lt"/>
                        <a:ea typeface="+mn-ea"/>
                        <a:cs typeface="+mn-cs"/>
                      </a:endParaRPr>
                    </a:p>
                    <a:p>
                      <a:endParaRPr lang="en-IN" sz="1600" dirty="0"/>
                    </a:p>
                    <a:p>
                      <a:endParaRPr lang="en-IN" sz="1800" kern="1200" baseline="0" dirty="0">
                        <a:solidFill>
                          <a:schemeClr val="dk1"/>
                        </a:solidFill>
                        <a:latin typeface="+mn-lt"/>
                        <a:ea typeface="+mn-ea"/>
                        <a:cs typeface="+mn-cs"/>
                      </a:endParaRPr>
                    </a:p>
                    <a:p>
                      <a:endParaRPr lang="en-IN" sz="1800" kern="1200" baseline="0" dirty="0">
                        <a:solidFill>
                          <a:schemeClr val="dk1"/>
                        </a:solidFill>
                        <a:latin typeface="+mn-lt"/>
                        <a:ea typeface="+mn-ea"/>
                        <a:cs typeface="+mn-cs"/>
                      </a:endParaRPr>
                    </a:p>
                    <a:p>
                      <a:endParaRPr lang="en-IN" sz="1800" kern="1200" baseline="0" dirty="0">
                        <a:solidFill>
                          <a:schemeClr val="dk1"/>
                        </a:solidFill>
                        <a:latin typeface="+mn-lt"/>
                        <a:ea typeface="+mn-ea"/>
                        <a:cs typeface="+mn-cs"/>
                      </a:endParaRPr>
                    </a:p>
                    <a:p>
                      <a:r>
                        <a:rPr lang="en-IN" sz="2400" b="0" kern="1200" baseline="0" dirty="0">
                          <a:solidFill>
                            <a:schemeClr val="dk1"/>
                          </a:solidFill>
                          <a:latin typeface="+mn-lt"/>
                          <a:ea typeface="+mn-ea"/>
                          <a:cs typeface="+mn-cs"/>
                        </a:rPr>
                        <a:t>There is no ideal place for pin location in this tooth.</a:t>
                      </a:r>
                    </a:p>
                    <a:p>
                      <a:r>
                        <a:rPr lang="en-IN" sz="2400" b="0" kern="1200" baseline="0" dirty="0">
                          <a:solidFill>
                            <a:schemeClr val="dk1"/>
                          </a:solidFill>
                          <a:latin typeface="+mn-lt"/>
                          <a:ea typeface="+mn-ea"/>
                          <a:cs typeface="+mn-cs"/>
                        </a:rPr>
                        <a:t> In fact , pins are to be avoided as retention means for restoration in this tooth. </a:t>
                      </a:r>
                    </a:p>
                    <a:p>
                      <a:endParaRPr lang="en-IN" sz="2400" b="0" kern="1200" baseline="0" dirty="0">
                        <a:solidFill>
                          <a:schemeClr val="dk1"/>
                        </a:solidFill>
                        <a:latin typeface="+mn-lt"/>
                        <a:ea typeface="+mn-ea"/>
                        <a:cs typeface="+mn-cs"/>
                      </a:endParaRPr>
                    </a:p>
                    <a:p>
                      <a:r>
                        <a:rPr lang="en-IN" sz="2400" b="0" kern="1200" baseline="0" dirty="0">
                          <a:solidFill>
                            <a:schemeClr val="dk1"/>
                          </a:solidFill>
                          <a:latin typeface="+mn-lt"/>
                          <a:ea typeface="+mn-ea"/>
                          <a:cs typeface="+mn-cs"/>
                        </a:rPr>
                        <a:t>Pins may be used at the gingival floor proximally in an aged tooth where the pulp has receded appreciably</a:t>
                      </a:r>
                      <a:endParaRPr lang="en-IN" sz="2400" b="0" dirty="0"/>
                    </a:p>
                  </a:txBody>
                  <a:tcPr marL="121888" marR="121888">
                    <a:blipFill>
                      <a:blip r:embed="rId2"/>
                      <a:tile tx="0" ty="0" sx="100000" sy="100000" flip="none" algn="tl"/>
                    </a:blipFill>
                  </a:tcPr>
                </a:tc>
                <a:tc>
                  <a:txBody>
                    <a:bodyPr/>
                    <a:lstStyle/>
                    <a:p>
                      <a:r>
                        <a:rPr lang="en-IN" sz="2400" dirty="0"/>
                        <a:t>PIN ANGULATION</a:t>
                      </a:r>
                    </a:p>
                  </a:txBody>
                  <a:tcPr marL="121888" marR="121888"/>
                </a:tc>
                <a:extLst>
                  <a:ext uri="{0D108BD9-81ED-4DB2-BD59-A6C34878D82A}">
                    <a16:rowId xmlns:a16="http://schemas.microsoft.com/office/drawing/2014/main" val="10000"/>
                  </a:ext>
                </a:extLst>
              </a:tr>
              <a:tr h="5902385">
                <a:tc vMerge="1">
                  <a:txBody>
                    <a:bodyPr/>
                    <a:lstStyle/>
                    <a:p>
                      <a:endParaRPr lang="en-IN" sz="1600" dirty="0"/>
                    </a:p>
                  </a:txBody>
                  <a:tcPr/>
                </a:tc>
                <a:tc>
                  <a:txBody>
                    <a:bodyPr/>
                    <a:lstStyle/>
                    <a:p>
                      <a:r>
                        <a:rPr lang="en-IN" sz="1800" kern="1200" baseline="0" dirty="0">
                          <a:solidFill>
                            <a:schemeClr val="dk1"/>
                          </a:solidFill>
                          <a:latin typeface="+mn-lt"/>
                          <a:ea typeface="+mn-ea"/>
                          <a:cs typeface="+mn-cs"/>
                        </a:rPr>
                        <a:t>  </a:t>
                      </a:r>
                      <a:r>
                        <a:rPr lang="en-IN" sz="2000" u="sng" kern="1200" baseline="0" dirty="0">
                          <a:solidFill>
                            <a:schemeClr val="dk1"/>
                          </a:solidFill>
                          <a:latin typeface="+mn-lt"/>
                          <a:ea typeface="+mn-ea"/>
                          <a:cs typeface="+mn-cs"/>
                        </a:rPr>
                        <a:t>Gingival pins- </a:t>
                      </a:r>
                      <a:r>
                        <a:rPr lang="en-IN" sz="2000" kern="1200" baseline="0" dirty="0">
                          <a:solidFill>
                            <a:schemeClr val="dk1"/>
                          </a:solidFill>
                          <a:latin typeface="+mn-lt"/>
                          <a:ea typeface="+mn-ea"/>
                          <a:cs typeface="+mn-cs"/>
                        </a:rPr>
                        <a:t>should be angulated slightly </a:t>
                      </a:r>
                      <a:r>
                        <a:rPr lang="en-IN" sz="2000" kern="1200" baseline="0" dirty="0" err="1">
                          <a:solidFill>
                            <a:schemeClr val="dk1"/>
                          </a:solidFill>
                          <a:latin typeface="+mn-lt"/>
                          <a:ea typeface="+mn-ea"/>
                          <a:cs typeface="+mn-cs"/>
                        </a:rPr>
                        <a:t>labially</a:t>
                      </a:r>
                      <a:r>
                        <a:rPr lang="en-IN" sz="2000" kern="1200" baseline="0" dirty="0">
                          <a:solidFill>
                            <a:schemeClr val="dk1"/>
                          </a:solidFill>
                          <a:latin typeface="+mn-lt"/>
                          <a:ea typeface="+mn-ea"/>
                          <a:cs typeface="+mn-cs"/>
                        </a:rPr>
                        <a:t> in the </a:t>
                      </a:r>
                      <a:r>
                        <a:rPr lang="en-IN" sz="2000" kern="1200" baseline="0" dirty="0" err="1">
                          <a:solidFill>
                            <a:schemeClr val="dk1"/>
                          </a:solidFill>
                          <a:latin typeface="+mn-lt"/>
                          <a:ea typeface="+mn-ea"/>
                          <a:cs typeface="+mn-cs"/>
                        </a:rPr>
                        <a:t>linguo</a:t>
                      </a:r>
                      <a:r>
                        <a:rPr lang="en-IN" sz="2000" kern="1200" baseline="0" dirty="0">
                          <a:solidFill>
                            <a:schemeClr val="dk1"/>
                          </a:solidFill>
                          <a:latin typeface="+mn-lt"/>
                          <a:ea typeface="+mn-ea"/>
                          <a:cs typeface="+mn-cs"/>
                        </a:rPr>
                        <a:t>-labial direction.</a:t>
                      </a:r>
                    </a:p>
                    <a:p>
                      <a:r>
                        <a:rPr lang="en-IN" sz="2000" kern="1200" baseline="0" dirty="0">
                          <a:solidFill>
                            <a:schemeClr val="dk1"/>
                          </a:solidFill>
                          <a:latin typeface="+mn-lt"/>
                          <a:ea typeface="+mn-ea"/>
                          <a:cs typeface="+mn-cs"/>
                        </a:rPr>
                        <a:t> </a:t>
                      </a:r>
                    </a:p>
                    <a:p>
                      <a:r>
                        <a:rPr lang="en-IN" sz="2000" kern="1200" baseline="0" dirty="0" err="1">
                          <a:solidFill>
                            <a:schemeClr val="dk1"/>
                          </a:solidFill>
                          <a:latin typeface="+mn-lt"/>
                          <a:ea typeface="+mn-ea"/>
                          <a:cs typeface="+mn-cs"/>
                        </a:rPr>
                        <a:t>Mesio</a:t>
                      </a:r>
                      <a:r>
                        <a:rPr lang="en-IN" sz="2000" kern="1200" baseline="0" dirty="0">
                          <a:solidFill>
                            <a:schemeClr val="dk1"/>
                          </a:solidFill>
                          <a:latin typeface="+mn-lt"/>
                          <a:ea typeface="+mn-ea"/>
                          <a:cs typeface="+mn-cs"/>
                        </a:rPr>
                        <a:t>- distally, to prevent perforation to the root surface or involving the </a:t>
                      </a:r>
                      <a:r>
                        <a:rPr lang="en-IN" sz="2000" kern="1200" baseline="0" dirty="0" err="1">
                          <a:solidFill>
                            <a:schemeClr val="dk1"/>
                          </a:solidFill>
                          <a:latin typeface="+mn-lt"/>
                          <a:ea typeface="+mn-ea"/>
                          <a:cs typeface="+mn-cs"/>
                        </a:rPr>
                        <a:t>mesio</a:t>
                      </a:r>
                      <a:r>
                        <a:rPr lang="en-IN" sz="2000" kern="1200" baseline="0" dirty="0">
                          <a:solidFill>
                            <a:schemeClr val="dk1"/>
                          </a:solidFill>
                          <a:latin typeface="+mn-lt"/>
                          <a:ea typeface="+mn-ea"/>
                          <a:cs typeface="+mn-cs"/>
                        </a:rPr>
                        <a:t>-distal widening of the pulp chamber in its incisal  half, pins could have an </a:t>
                      </a:r>
                      <a:r>
                        <a:rPr lang="en-IN" sz="2000" kern="1200" baseline="0" dirty="0" err="1">
                          <a:solidFill>
                            <a:schemeClr val="dk1"/>
                          </a:solidFill>
                          <a:latin typeface="+mn-lt"/>
                          <a:ea typeface="+mn-ea"/>
                          <a:cs typeface="+mn-cs"/>
                        </a:rPr>
                        <a:t>angulation</a:t>
                      </a:r>
                      <a:r>
                        <a:rPr lang="en-IN" sz="2000" kern="1200" baseline="0" dirty="0">
                          <a:solidFill>
                            <a:schemeClr val="dk1"/>
                          </a:solidFill>
                          <a:latin typeface="+mn-lt"/>
                          <a:ea typeface="+mn-ea"/>
                          <a:cs typeface="+mn-cs"/>
                        </a:rPr>
                        <a:t> of </a:t>
                      </a:r>
                      <a:r>
                        <a:rPr lang="en-IN" sz="2000" kern="1200" baseline="0" dirty="0">
                          <a:solidFill>
                            <a:srgbClr val="FF0000"/>
                          </a:solidFill>
                          <a:latin typeface="+mn-lt"/>
                          <a:ea typeface="+mn-ea"/>
                          <a:cs typeface="+mn-cs"/>
                        </a:rPr>
                        <a:t>30-40°</a:t>
                      </a:r>
                      <a:r>
                        <a:rPr lang="en-IN" sz="2000" kern="1200" baseline="0" dirty="0">
                          <a:solidFill>
                            <a:schemeClr val="dk1"/>
                          </a:solidFill>
                          <a:latin typeface="+mn-lt"/>
                          <a:ea typeface="+mn-ea"/>
                          <a:cs typeface="+mn-cs"/>
                        </a:rPr>
                        <a:t> to the longitudinal axis of the tooth.</a:t>
                      </a:r>
                    </a:p>
                    <a:p>
                      <a:endParaRPr lang="en-IN" sz="2000" kern="1200" baseline="0" dirty="0">
                        <a:solidFill>
                          <a:schemeClr val="dk1"/>
                        </a:solidFill>
                        <a:latin typeface="+mn-lt"/>
                        <a:ea typeface="+mn-ea"/>
                        <a:cs typeface="+mn-cs"/>
                      </a:endParaRPr>
                    </a:p>
                    <a:p>
                      <a:r>
                        <a:rPr lang="en-IN" sz="2000" kern="1200" baseline="0" dirty="0" err="1">
                          <a:solidFill>
                            <a:schemeClr val="dk1"/>
                          </a:solidFill>
                          <a:latin typeface="+mn-lt"/>
                          <a:ea typeface="+mn-ea"/>
                          <a:cs typeface="+mn-cs"/>
                        </a:rPr>
                        <a:t>Incisal</a:t>
                      </a:r>
                      <a:r>
                        <a:rPr lang="en-IN" sz="2000" kern="1200" baseline="0" dirty="0">
                          <a:solidFill>
                            <a:schemeClr val="dk1"/>
                          </a:solidFill>
                          <a:latin typeface="+mn-lt"/>
                          <a:ea typeface="+mn-ea"/>
                          <a:cs typeface="+mn-cs"/>
                        </a:rPr>
                        <a:t> pins- no place for in this tooth.</a:t>
                      </a:r>
                      <a:endParaRPr lang="en-IN" sz="2000" dirty="0"/>
                    </a:p>
                  </a:txBody>
                  <a:tcPr marL="121888" marR="121888"/>
                </a:tc>
                <a:extLst>
                  <a:ext uri="{0D108BD9-81ED-4DB2-BD59-A6C34878D82A}">
                    <a16:rowId xmlns:a16="http://schemas.microsoft.com/office/drawing/2014/main" val="10001"/>
                  </a:ext>
                </a:extLst>
              </a:tr>
            </a:tbl>
          </a:graphicData>
        </a:graphic>
      </p:graphicFrame>
      <p:pic>
        <p:nvPicPr>
          <p:cNvPr id="2097224" name="Picture 4" descr="_20171130_160208.JPG"/>
          <p:cNvPicPr>
            <a:picLocks noChangeAspect="1"/>
          </p:cNvPicPr>
          <p:nvPr/>
        </p:nvPicPr>
        <p:blipFill>
          <a:blip r:embed="rId3" cstate="print"/>
          <a:srcRect/>
          <a:stretch>
            <a:fillRect/>
          </a:stretch>
        </p:blipFill>
        <p:spPr>
          <a:xfrm>
            <a:off x="572902" y="571480"/>
            <a:ext cx="5326193" cy="2143164"/>
          </a:xfrm>
          <a:prstGeom prst="rect">
            <a:avLst/>
          </a:prstGeom>
        </p:spPr>
      </p:pic>
      <p:sp>
        <p:nvSpPr>
          <p:cNvPr id="1048840" name="Slide Number Placeholder 5"/>
          <p:cNvSpPr>
            <a:spLocks noGrp="1"/>
          </p:cNvSpPr>
          <p:nvPr>
            <p:ph type="sldNum" sz="quarter" idx="12"/>
          </p:nvPr>
        </p:nvSpPr>
        <p:spPr/>
        <p:txBody>
          <a:bodyPr/>
          <a:lstStyle/>
          <a:p>
            <a:fld id="{69A0BA5C-8526-48FE-806E-1F279A5A4EFA}" type="slidenum">
              <a:rPr lang="en-IN" smtClean="0"/>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Title 1"/>
          <p:cNvSpPr>
            <a:spLocks noGrp="1"/>
          </p:cNvSpPr>
          <p:nvPr>
            <p:ph type="title"/>
          </p:nvPr>
        </p:nvSpPr>
        <p:spPr/>
        <p:txBody>
          <a:bodyPr>
            <a:normAutofit/>
          </a:bodyPr>
          <a:lstStyle/>
          <a:p>
            <a:r>
              <a:rPr lang="en-IN" sz="3200" b="1" u="sng" dirty="0"/>
              <a:t>MANDIBULAR LATERAL INCISORS</a:t>
            </a:r>
          </a:p>
        </p:txBody>
      </p:sp>
      <p:graphicFrame>
        <p:nvGraphicFramePr>
          <p:cNvPr id="4194318" name="Content Placeholder 3"/>
          <p:cNvGraphicFramePr>
            <a:graphicFrameLocks noGrp="1"/>
          </p:cNvGraphicFramePr>
          <p:nvPr>
            <p:ph idx="1"/>
          </p:nvPr>
        </p:nvGraphicFramePr>
        <p:xfrm>
          <a:off x="1588" y="1214422"/>
          <a:ext cx="12188826" cy="5643578"/>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20000"/>
                    </a:ext>
                  </a:extLst>
                </a:gridCol>
                <a:gridCol w="4062942">
                  <a:extLst>
                    <a:ext uri="{9D8B030D-6E8A-4147-A177-3AD203B41FA5}">
                      <a16:colId xmlns:a16="http://schemas.microsoft.com/office/drawing/2014/main" val="20001"/>
                    </a:ext>
                  </a:extLst>
                </a:gridCol>
                <a:gridCol w="4062942">
                  <a:extLst>
                    <a:ext uri="{9D8B030D-6E8A-4147-A177-3AD203B41FA5}">
                      <a16:colId xmlns:a16="http://schemas.microsoft.com/office/drawing/2014/main" val="20002"/>
                    </a:ext>
                  </a:extLst>
                </a:gridCol>
              </a:tblGrid>
              <a:tr h="787727">
                <a:tc>
                  <a:txBody>
                    <a:bodyPr/>
                    <a:lstStyle/>
                    <a:p>
                      <a:r>
                        <a:rPr lang="en-IN" dirty="0"/>
                        <a:t>ANATOMY</a:t>
                      </a:r>
                    </a:p>
                  </a:txBody>
                  <a:tcPr marL="121888" marR="121888"/>
                </a:tc>
                <a:tc>
                  <a:txBody>
                    <a:bodyPr/>
                    <a:lstStyle/>
                    <a:p>
                      <a:r>
                        <a:rPr lang="en-IN" dirty="0"/>
                        <a:t>PIN LOCATION</a:t>
                      </a:r>
                    </a:p>
                  </a:txBody>
                  <a:tcPr marL="121888" marR="121888"/>
                </a:tc>
                <a:tc>
                  <a:txBody>
                    <a:bodyPr/>
                    <a:lstStyle/>
                    <a:p>
                      <a:r>
                        <a:rPr lang="en-IN" dirty="0"/>
                        <a:t>PIN ANGULATION</a:t>
                      </a:r>
                    </a:p>
                  </a:txBody>
                  <a:tcPr marL="121888" marR="121888"/>
                </a:tc>
                <a:extLst>
                  <a:ext uri="{0D108BD9-81ED-4DB2-BD59-A6C34878D82A}">
                    <a16:rowId xmlns:a16="http://schemas.microsoft.com/office/drawing/2014/main" val="10000"/>
                  </a:ext>
                </a:extLst>
              </a:tr>
              <a:tr h="4855851">
                <a:tc>
                  <a:txBody>
                    <a:bodyPr/>
                    <a:lstStyle/>
                    <a:p>
                      <a:r>
                        <a:rPr lang="en-IN" sz="2400" kern="1200" baseline="0" dirty="0">
                          <a:solidFill>
                            <a:schemeClr val="dk1"/>
                          </a:solidFill>
                          <a:latin typeface="+mn-lt"/>
                          <a:ea typeface="+mn-ea"/>
                          <a:cs typeface="+mn-cs"/>
                        </a:rPr>
                        <a:t>The tooth and pulp chamber are more fan-shaped </a:t>
                      </a:r>
                      <a:r>
                        <a:rPr lang="en-IN" sz="2400" kern="1200" baseline="0" dirty="0" err="1">
                          <a:solidFill>
                            <a:schemeClr val="dk1"/>
                          </a:solidFill>
                          <a:latin typeface="+mn-lt"/>
                          <a:ea typeface="+mn-ea"/>
                          <a:cs typeface="+mn-cs"/>
                        </a:rPr>
                        <a:t>inciso</a:t>
                      </a:r>
                      <a:r>
                        <a:rPr lang="en-IN" sz="2400" kern="1200" baseline="0" dirty="0">
                          <a:solidFill>
                            <a:schemeClr val="dk1"/>
                          </a:solidFill>
                          <a:latin typeface="+mn-lt"/>
                          <a:ea typeface="+mn-ea"/>
                          <a:cs typeface="+mn-cs"/>
                        </a:rPr>
                        <a:t>-apically.</a:t>
                      </a:r>
                    </a:p>
                    <a:p>
                      <a:endParaRPr lang="en-IN" sz="2400" kern="1200" baseline="0" dirty="0">
                        <a:solidFill>
                          <a:schemeClr val="dk1"/>
                        </a:solidFill>
                        <a:latin typeface="+mn-lt"/>
                        <a:ea typeface="+mn-ea"/>
                        <a:cs typeface="+mn-cs"/>
                      </a:endParaRPr>
                    </a:p>
                    <a:p>
                      <a:r>
                        <a:rPr lang="en-IN" sz="2400" kern="1200" baseline="0" dirty="0">
                          <a:solidFill>
                            <a:schemeClr val="dk1"/>
                          </a:solidFill>
                          <a:latin typeface="+mn-lt"/>
                          <a:ea typeface="+mn-ea"/>
                          <a:cs typeface="+mn-cs"/>
                        </a:rPr>
                        <a:t>  Circumferentially </a:t>
                      </a:r>
                      <a:r>
                        <a:rPr lang="en-IN" sz="2400" kern="1200" baseline="0" dirty="0" err="1">
                          <a:solidFill>
                            <a:schemeClr val="dk1"/>
                          </a:solidFill>
                          <a:latin typeface="+mn-lt"/>
                          <a:ea typeface="+mn-ea"/>
                          <a:cs typeface="+mn-cs"/>
                        </a:rPr>
                        <a:t>gingivally</a:t>
                      </a:r>
                      <a:r>
                        <a:rPr lang="en-IN" sz="2400" kern="1200" baseline="0" dirty="0">
                          <a:solidFill>
                            <a:schemeClr val="dk1"/>
                          </a:solidFill>
                          <a:latin typeface="+mn-lt"/>
                          <a:ea typeface="+mn-ea"/>
                          <a:cs typeface="+mn-cs"/>
                        </a:rPr>
                        <a:t> in cross-section, the tooth has an average </a:t>
                      </a:r>
                    </a:p>
                    <a:p>
                      <a:r>
                        <a:rPr lang="en-IN" sz="2400" kern="1200" baseline="0" dirty="0">
                          <a:solidFill>
                            <a:schemeClr val="dk1"/>
                          </a:solidFill>
                          <a:latin typeface="+mn-lt"/>
                          <a:ea typeface="+mn-ea"/>
                          <a:cs typeface="+mn-cs"/>
                        </a:rPr>
                        <a:t>1-2 mm dentin. </a:t>
                      </a:r>
                      <a:endParaRPr lang="en-IN" sz="2400" dirty="0"/>
                    </a:p>
                  </a:txBody>
                  <a:tcPr marL="121888" marR="121888"/>
                </a:tc>
                <a:tc>
                  <a:txBody>
                    <a:bodyPr/>
                    <a:lstStyle/>
                    <a:p>
                      <a:r>
                        <a:rPr lang="en-IN" sz="2400" kern="1200" baseline="0" dirty="0">
                          <a:solidFill>
                            <a:schemeClr val="dk1"/>
                          </a:solidFill>
                          <a:latin typeface="+mn-lt"/>
                          <a:ea typeface="+mn-ea"/>
                          <a:cs typeface="+mn-cs"/>
                        </a:rPr>
                        <a:t>Pins should be located exactly as in the central incisor similar advice not to use pins except in aged teeth</a:t>
                      </a:r>
                      <a:endParaRPr lang="en-IN" sz="2400" dirty="0"/>
                    </a:p>
                  </a:txBody>
                  <a:tcPr marL="121888" marR="121888"/>
                </a:tc>
                <a:tc>
                  <a:txBody>
                    <a:bodyPr/>
                    <a:lstStyle/>
                    <a:p>
                      <a:r>
                        <a:rPr lang="en-IN" sz="2400" kern="1200" baseline="0" dirty="0">
                          <a:solidFill>
                            <a:schemeClr val="dk1"/>
                          </a:solidFill>
                          <a:latin typeface="+mn-lt"/>
                          <a:ea typeface="+mn-ea"/>
                          <a:cs typeface="+mn-cs"/>
                        </a:rPr>
                        <a:t>This tooth is similar to the central incisors, except in </a:t>
                      </a:r>
                      <a:r>
                        <a:rPr lang="en-IN" sz="2400" kern="1200" baseline="30000" dirty="0">
                          <a:solidFill>
                            <a:schemeClr val="dk1"/>
                          </a:solidFill>
                          <a:latin typeface="+mn-lt"/>
                          <a:ea typeface="+mn-ea"/>
                          <a:cs typeface="+mn-cs"/>
                        </a:rPr>
                        <a:t> </a:t>
                      </a:r>
                      <a:r>
                        <a:rPr lang="en-IN" sz="2400" kern="1200" baseline="0" dirty="0" err="1">
                          <a:solidFill>
                            <a:schemeClr val="dk1"/>
                          </a:solidFill>
                          <a:latin typeface="+mn-lt"/>
                          <a:ea typeface="+mn-ea"/>
                          <a:cs typeface="+mn-cs"/>
                        </a:rPr>
                        <a:t>mesio</a:t>
                      </a:r>
                      <a:r>
                        <a:rPr lang="en-IN" sz="2400" kern="1200" baseline="0" dirty="0">
                          <a:solidFill>
                            <a:schemeClr val="dk1"/>
                          </a:solidFill>
                          <a:latin typeface="+mn-lt"/>
                          <a:ea typeface="+mn-ea"/>
                          <a:cs typeface="+mn-cs"/>
                        </a:rPr>
                        <a:t>-distal direction, the </a:t>
                      </a:r>
                      <a:r>
                        <a:rPr lang="en-IN" sz="2400" kern="1200" baseline="0" dirty="0" err="1">
                          <a:solidFill>
                            <a:schemeClr val="dk1"/>
                          </a:solidFill>
                          <a:latin typeface="+mn-lt"/>
                          <a:ea typeface="+mn-ea"/>
                          <a:cs typeface="+mn-cs"/>
                        </a:rPr>
                        <a:t>angulation</a:t>
                      </a:r>
                      <a:r>
                        <a:rPr lang="en-IN" sz="2400" kern="1200" baseline="0" dirty="0">
                          <a:solidFill>
                            <a:schemeClr val="dk1"/>
                          </a:solidFill>
                          <a:latin typeface="+mn-lt"/>
                          <a:ea typeface="+mn-ea"/>
                          <a:cs typeface="+mn-cs"/>
                        </a:rPr>
                        <a:t> relative to the long axis of the tooth could be up to </a:t>
                      </a:r>
                      <a:r>
                        <a:rPr lang="en-IN" sz="2400" kern="1200" baseline="0" dirty="0">
                          <a:solidFill>
                            <a:srgbClr val="FF0000"/>
                          </a:solidFill>
                          <a:latin typeface="+mn-lt"/>
                          <a:ea typeface="+mn-ea"/>
                          <a:cs typeface="+mn-cs"/>
                        </a:rPr>
                        <a:t>50°</a:t>
                      </a:r>
                      <a:r>
                        <a:rPr lang="en-IN" sz="2400" kern="1200" baseline="0" dirty="0">
                          <a:solidFill>
                            <a:schemeClr val="dk1"/>
                          </a:solidFill>
                          <a:latin typeface="+mn-lt"/>
                          <a:ea typeface="+mn-ea"/>
                          <a:cs typeface="+mn-cs"/>
                        </a:rPr>
                        <a:t> to avoid perforation </a:t>
                      </a:r>
                      <a:r>
                        <a:rPr lang="en-IN" sz="2400" i="1" kern="1200" baseline="0" dirty="0">
                          <a:solidFill>
                            <a:schemeClr val="dk1"/>
                          </a:solidFill>
                          <a:latin typeface="+mn-lt"/>
                          <a:ea typeface="+mn-ea"/>
                          <a:cs typeface="+mn-cs"/>
                        </a:rPr>
                        <a:t> </a:t>
                      </a:r>
                      <a:r>
                        <a:rPr lang="en-IN" sz="2400" i="0" kern="1200" baseline="0" dirty="0">
                          <a:solidFill>
                            <a:schemeClr val="dk1"/>
                          </a:solidFill>
                          <a:latin typeface="+mn-lt"/>
                          <a:ea typeface="+mn-ea"/>
                          <a:cs typeface="+mn-cs"/>
                        </a:rPr>
                        <a:t>and encroachment </a:t>
                      </a:r>
                      <a:endParaRPr lang="en-IN" sz="2400" i="0" dirty="0"/>
                    </a:p>
                  </a:txBody>
                  <a:tcPr marL="121888" marR="121888"/>
                </a:tc>
                <a:extLst>
                  <a:ext uri="{0D108BD9-81ED-4DB2-BD59-A6C34878D82A}">
                    <a16:rowId xmlns:a16="http://schemas.microsoft.com/office/drawing/2014/main" val="10001"/>
                  </a:ext>
                </a:extLst>
              </a:tr>
            </a:tbl>
          </a:graphicData>
        </a:graphic>
      </p:graphicFrame>
      <p:pic>
        <p:nvPicPr>
          <p:cNvPr id="2097225" name="Picture 4" descr="_20171130_160236.JPG"/>
          <p:cNvPicPr>
            <a:picLocks noChangeAspect="1"/>
          </p:cNvPicPr>
          <p:nvPr/>
        </p:nvPicPr>
        <p:blipFill>
          <a:blip r:embed="rId2" cstate="print"/>
          <a:srcRect/>
          <a:stretch>
            <a:fillRect/>
          </a:stretch>
        </p:blipFill>
        <p:spPr>
          <a:xfrm>
            <a:off x="4096259" y="4143380"/>
            <a:ext cx="3951873" cy="2571768"/>
          </a:xfrm>
          <a:prstGeom prst="rect">
            <a:avLst/>
          </a:prstGeom>
        </p:spPr>
      </p:pic>
      <p:sp>
        <p:nvSpPr>
          <p:cNvPr id="1048842" name="Slide Number Placeholder 5"/>
          <p:cNvSpPr>
            <a:spLocks noGrp="1"/>
          </p:cNvSpPr>
          <p:nvPr>
            <p:ph type="sldNum" sz="quarter" idx="12"/>
          </p:nvPr>
        </p:nvSpPr>
        <p:spPr/>
        <p:txBody>
          <a:bodyPr/>
          <a:lstStyle/>
          <a:p>
            <a:fld id="{69A0BA5C-8526-48FE-806E-1F279A5A4EFA}" type="slidenum">
              <a:rPr lang="en-IN" smtClean="0"/>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Title 1"/>
          <p:cNvSpPr>
            <a:spLocks noGrp="1"/>
          </p:cNvSpPr>
          <p:nvPr>
            <p:ph type="title"/>
          </p:nvPr>
        </p:nvSpPr>
        <p:spPr>
          <a:xfrm>
            <a:off x="668127" y="0"/>
            <a:ext cx="10969943" cy="1143000"/>
          </a:xfrm>
        </p:spPr>
        <p:txBody>
          <a:bodyPr>
            <a:normAutofit/>
          </a:bodyPr>
          <a:lstStyle/>
          <a:p>
            <a:r>
              <a:rPr lang="en-IN" sz="2800" b="1" u="sng" dirty="0"/>
              <a:t>MANDIBULAR CUSPID</a:t>
            </a:r>
          </a:p>
        </p:txBody>
      </p:sp>
      <p:graphicFrame>
        <p:nvGraphicFramePr>
          <p:cNvPr id="4194319" name="Content Placeholder 3"/>
          <p:cNvGraphicFramePr>
            <a:graphicFrameLocks noGrp="1"/>
          </p:cNvGraphicFramePr>
          <p:nvPr>
            <p:ph idx="1"/>
          </p:nvPr>
        </p:nvGraphicFramePr>
        <p:xfrm>
          <a:off x="1589" y="857233"/>
          <a:ext cx="12188825" cy="5564948"/>
        </p:xfrm>
        <a:graphic>
          <a:graphicData uri="http://schemas.openxmlformats.org/drawingml/2006/table">
            <a:tbl>
              <a:tblPr firstRow="1" bandRow="1">
                <a:tableStyleId>{5C22544A-7EE6-4342-B048-85BDC9FD1C3A}</a:tableStyleId>
              </a:tblPr>
              <a:tblGrid>
                <a:gridCol w="4570801">
                  <a:extLst>
                    <a:ext uri="{9D8B030D-6E8A-4147-A177-3AD203B41FA5}">
                      <a16:colId xmlns:a16="http://schemas.microsoft.com/office/drawing/2014/main" val="20000"/>
                    </a:ext>
                  </a:extLst>
                </a:gridCol>
                <a:gridCol w="3555082">
                  <a:extLst>
                    <a:ext uri="{9D8B030D-6E8A-4147-A177-3AD203B41FA5}">
                      <a16:colId xmlns:a16="http://schemas.microsoft.com/office/drawing/2014/main" val="20001"/>
                    </a:ext>
                  </a:extLst>
                </a:gridCol>
                <a:gridCol w="4062942">
                  <a:extLst>
                    <a:ext uri="{9D8B030D-6E8A-4147-A177-3AD203B41FA5}">
                      <a16:colId xmlns:a16="http://schemas.microsoft.com/office/drawing/2014/main" val="20002"/>
                    </a:ext>
                  </a:extLst>
                </a:gridCol>
              </a:tblGrid>
              <a:tr h="301410">
                <a:tc>
                  <a:txBody>
                    <a:bodyPr/>
                    <a:lstStyle/>
                    <a:p>
                      <a:r>
                        <a:rPr lang="en-IN" dirty="0"/>
                        <a:t>ANATOMY</a:t>
                      </a:r>
                    </a:p>
                  </a:txBody>
                  <a:tcPr marL="121888" marR="121888"/>
                </a:tc>
                <a:tc>
                  <a:txBody>
                    <a:bodyPr/>
                    <a:lstStyle/>
                    <a:p>
                      <a:r>
                        <a:rPr lang="en-IN" dirty="0"/>
                        <a:t>PIN LOCATION</a:t>
                      </a:r>
                    </a:p>
                  </a:txBody>
                  <a:tcPr marL="121888" marR="121888"/>
                </a:tc>
                <a:tc>
                  <a:txBody>
                    <a:bodyPr/>
                    <a:lstStyle/>
                    <a:p>
                      <a:r>
                        <a:rPr lang="en-IN" dirty="0"/>
                        <a:t>PIN ANGULATION</a:t>
                      </a:r>
                    </a:p>
                  </a:txBody>
                  <a:tcPr marL="121888" marR="121888"/>
                </a:tc>
                <a:extLst>
                  <a:ext uri="{0D108BD9-81ED-4DB2-BD59-A6C34878D82A}">
                    <a16:rowId xmlns:a16="http://schemas.microsoft.com/office/drawing/2014/main" val="10000"/>
                  </a:ext>
                </a:extLst>
              </a:tr>
              <a:tr h="5199315">
                <a:tc>
                  <a:txBody>
                    <a:bodyPr/>
                    <a:lstStyle/>
                    <a:p>
                      <a:r>
                        <a:rPr lang="en-IN" sz="2000" i="0" kern="1200" baseline="0" dirty="0">
                          <a:solidFill>
                            <a:schemeClr val="dk1"/>
                          </a:solidFill>
                          <a:latin typeface="+mn-lt"/>
                          <a:ea typeface="+mn-ea"/>
                          <a:cs typeface="+mn-cs"/>
                        </a:rPr>
                        <a:t>the pulp chamber is slightly  compressed </a:t>
                      </a:r>
                      <a:r>
                        <a:rPr lang="en-IN" sz="2000" i="0" kern="1200" baseline="0" dirty="0" err="1">
                          <a:solidFill>
                            <a:schemeClr val="dk1"/>
                          </a:solidFill>
                          <a:latin typeface="+mn-lt"/>
                          <a:ea typeface="+mn-ea"/>
                          <a:cs typeface="+mn-cs"/>
                        </a:rPr>
                        <a:t>mesio</a:t>
                      </a:r>
                      <a:r>
                        <a:rPr lang="en-IN" sz="2000" i="0" kern="1200" baseline="0" dirty="0">
                          <a:solidFill>
                            <a:schemeClr val="dk1"/>
                          </a:solidFill>
                          <a:latin typeface="+mn-lt"/>
                          <a:ea typeface="+mn-ea"/>
                          <a:cs typeface="+mn-cs"/>
                        </a:rPr>
                        <a:t> </a:t>
                      </a:r>
                      <a:r>
                        <a:rPr lang="en-IN" sz="2000" i="0" kern="1200" baseline="0" dirty="0" err="1">
                          <a:solidFill>
                            <a:schemeClr val="dk1"/>
                          </a:solidFill>
                          <a:latin typeface="+mn-lt"/>
                          <a:ea typeface="+mn-ea"/>
                          <a:cs typeface="+mn-cs"/>
                        </a:rPr>
                        <a:t>distallv</a:t>
                      </a:r>
                      <a:endParaRPr lang="en-IN" sz="2000" i="0" kern="1200" baseline="0" dirty="0">
                        <a:solidFill>
                          <a:schemeClr val="dk1"/>
                        </a:solidFill>
                        <a:latin typeface="+mn-lt"/>
                        <a:ea typeface="+mn-ea"/>
                        <a:cs typeface="+mn-cs"/>
                      </a:endParaRPr>
                    </a:p>
                    <a:p>
                      <a:endParaRPr lang="en-IN" sz="2000" i="0" kern="1200" baseline="0" dirty="0">
                        <a:solidFill>
                          <a:schemeClr val="dk1"/>
                        </a:solidFill>
                        <a:latin typeface="+mn-lt"/>
                        <a:ea typeface="+mn-ea"/>
                        <a:cs typeface="+mn-cs"/>
                      </a:endParaRPr>
                    </a:p>
                    <a:p>
                      <a:r>
                        <a:rPr lang="en-IN" sz="2000" i="0" kern="1200" baseline="0" dirty="0">
                          <a:solidFill>
                            <a:schemeClr val="dk1"/>
                          </a:solidFill>
                          <a:latin typeface="+mn-lt"/>
                          <a:ea typeface="+mn-ea"/>
                          <a:cs typeface="+mn-cs"/>
                        </a:rPr>
                        <a:t> the pulp horns are a little </a:t>
                      </a:r>
                      <a:r>
                        <a:rPr lang="en-IN" sz="2000" kern="1200" baseline="0" dirty="0">
                          <a:solidFill>
                            <a:schemeClr val="dk1"/>
                          </a:solidFill>
                          <a:latin typeface="+mn-lt"/>
                          <a:ea typeface="+mn-ea"/>
                          <a:cs typeface="+mn-cs"/>
                        </a:rPr>
                        <a:t>bit blunt in this tooth and  there is a distant possibility of two root canals. </a:t>
                      </a:r>
                    </a:p>
                    <a:p>
                      <a:endParaRPr lang="en-IN" sz="2000" kern="1200" baseline="0" dirty="0">
                        <a:solidFill>
                          <a:schemeClr val="dk1"/>
                        </a:solidFill>
                        <a:latin typeface="+mn-lt"/>
                        <a:ea typeface="+mn-ea"/>
                        <a:cs typeface="+mn-cs"/>
                      </a:endParaRPr>
                    </a:p>
                    <a:p>
                      <a:r>
                        <a:rPr lang="en-IN" sz="2000" kern="1200" baseline="0" dirty="0">
                          <a:solidFill>
                            <a:schemeClr val="dk1"/>
                          </a:solidFill>
                          <a:latin typeface="+mn-lt"/>
                          <a:ea typeface="+mn-ea"/>
                          <a:cs typeface="+mn-cs"/>
                        </a:rPr>
                        <a:t>Circumferentially </a:t>
                      </a:r>
                      <a:r>
                        <a:rPr lang="en-IN" sz="2000" kern="1200" baseline="0" dirty="0" err="1">
                          <a:solidFill>
                            <a:schemeClr val="dk1"/>
                          </a:solidFill>
                          <a:latin typeface="+mn-lt"/>
                          <a:ea typeface="+mn-ea"/>
                          <a:cs typeface="+mn-cs"/>
                        </a:rPr>
                        <a:t>gingivally</a:t>
                      </a:r>
                      <a:r>
                        <a:rPr lang="en-IN" sz="2000" kern="1200" baseline="0" dirty="0">
                          <a:solidFill>
                            <a:schemeClr val="dk1"/>
                          </a:solidFill>
                          <a:latin typeface="+mn-lt"/>
                          <a:ea typeface="+mn-ea"/>
                          <a:cs typeface="+mn-cs"/>
                        </a:rPr>
                        <a:t>, the average amount of dentin in a cross-section 2.2-3 mm, with more dentin </a:t>
                      </a:r>
                      <a:r>
                        <a:rPr lang="en-IN" sz="2000" kern="1200" baseline="0" dirty="0" err="1">
                          <a:solidFill>
                            <a:schemeClr val="dk1"/>
                          </a:solidFill>
                          <a:latin typeface="+mn-lt"/>
                          <a:ea typeface="+mn-ea"/>
                          <a:cs typeface="+mn-cs"/>
                        </a:rPr>
                        <a:t>labially</a:t>
                      </a:r>
                      <a:r>
                        <a:rPr lang="en-IN" sz="2000" kern="1200" baseline="0" dirty="0">
                          <a:solidFill>
                            <a:schemeClr val="dk1"/>
                          </a:solidFill>
                          <a:latin typeface="+mn-lt"/>
                          <a:ea typeface="+mn-ea"/>
                          <a:cs typeface="+mn-cs"/>
                        </a:rPr>
                        <a:t> than </a:t>
                      </a:r>
                      <a:r>
                        <a:rPr lang="en-IN" sz="2000" kern="1200" baseline="0" dirty="0" err="1">
                          <a:solidFill>
                            <a:schemeClr val="dk1"/>
                          </a:solidFill>
                          <a:latin typeface="+mn-lt"/>
                          <a:ea typeface="+mn-ea"/>
                          <a:cs typeface="+mn-cs"/>
                        </a:rPr>
                        <a:t>mesially</a:t>
                      </a:r>
                      <a:r>
                        <a:rPr lang="en-IN" sz="2000" kern="1200" baseline="0" dirty="0">
                          <a:solidFill>
                            <a:schemeClr val="dk1"/>
                          </a:solidFill>
                          <a:latin typeface="+mn-lt"/>
                          <a:ea typeface="+mn-ea"/>
                          <a:cs typeface="+mn-cs"/>
                        </a:rPr>
                        <a:t>, distally and </a:t>
                      </a:r>
                      <a:r>
                        <a:rPr lang="en-IN" sz="2000" kern="1200" baseline="0" dirty="0" err="1">
                          <a:solidFill>
                            <a:schemeClr val="dk1"/>
                          </a:solidFill>
                          <a:latin typeface="+mn-lt"/>
                          <a:ea typeface="+mn-ea"/>
                          <a:cs typeface="+mn-cs"/>
                        </a:rPr>
                        <a:t>lingually</a:t>
                      </a:r>
                      <a:r>
                        <a:rPr lang="en-IN" sz="2000" kern="1200" baseline="0" dirty="0">
                          <a:solidFill>
                            <a:schemeClr val="dk1"/>
                          </a:solidFill>
                          <a:latin typeface="+mn-lt"/>
                          <a:ea typeface="+mn-ea"/>
                          <a:cs typeface="+mn-cs"/>
                        </a:rPr>
                        <a:t>. </a:t>
                      </a:r>
                      <a:endParaRPr lang="en-IN" sz="2000" dirty="0"/>
                    </a:p>
                  </a:txBody>
                  <a:tcPr marL="121888" marR="121888"/>
                </a:tc>
                <a:tc gridSpan="2">
                  <a:txBody>
                    <a:bodyPr/>
                    <a:lstStyle/>
                    <a:p>
                      <a:r>
                        <a:rPr lang="en-IN" sz="1800" kern="1200" baseline="0" dirty="0">
                          <a:solidFill>
                            <a:schemeClr val="dk1"/>
                          </a:solidFill>
                          <a:latin typeface="+mn-lt"/>
                          <a:ea typeface="+mn-ea"/>
                          <a:cs typeface="+mn-cs"/>
                        </a:rPr>
                        <a:t>Very similar to those of the upper </a:t>
                      </a:r>
                      <a:r>
                        <a:rPr lang="en-IN" sz="1800" kern="1200" baseline="0" dirty="0" err="1">
                          <a:solidFill>
                            <a:schemeClr val="dk1"/>
                          </a:solidFill>
                          <a:latin typeface="+mn-lt"/>
                          <a:ea typeface="+mn-ea"/>
                          <a:cs typeface="+mn-cs"/>
                        </a:rPr>
                        <a:t>cuspid</a:t>
                      </a:r>
                      <a:endParaRPr lang="en-IN" sz="1800" kern="1200" baseline="0" dirty="0">
                        <a:solidFill>
                          <a:schemeClr val="dk1"/>
                        </a:solidFill>
                        <a:latin typeface="+mn-lt"/>
                        <a:ea typeface="+mn-ea"/>
                        <a:cs typeface="+mn-cs"/>
                      </a:endParaRPr>
                    </a:p>
                    <a:p>
                      <a:endParaRPr lang="en-IN" dirty="0"/>
                    </a:p>
                  </a:txBody>
                  <a:tcPr marL="121888" marR="121888"/>
                </a:tc>
                <a:tc hMerge="1">
                  <a:txBody>
                    <a:bodyPr/>
                    <a:lstStyle/>
                    <a:p>
                      <a:endParaRPr lang="en-IN" dirty="0"/>
                    </a:p>
                  </a:txBody>
                  <a:tcPr/>
                </a:tc>
                <a:extLst>
                  <a:ext uri="{0D108BD9-81ED-4DB2-BD59-A6C34878D82A}">
                    <a16:rowId xmlns:a16="http://schemas.microsoft.com/office/drawing/2014/main" val="10001"/>
                  </a:ext>
                </a:extLst>
              </a:tr>
            </a:tbl>
          </a:graphicData>
        </a:graphic>
      </p:graphicFrame>
      <p:pic>
        <p:nvPicPr>
          <p:cNvPr id="2097226" name="Picture 4" descr="_20171130_160305.JPG"/>
          <p:cNvPicPr>
            <a:picLocks noChangeAspect="1"/>
          </p:cNvPicPr>
          <p:nvPr/>
        </p:nvPicPr>
        <p:blipFill>
          <a:blip r:embed="rId2" cstate="print"/>
          <a:srcRect/>
          <a:stretch>
            <a:fillRect/>
          </a:stretch>
        </p:blipFill>
        <p:spPr>
          <a:xfrm>
            <a:off x="5096127" y="3143249"/>
            <a:ext cx="6046844" cy="3039363"/>
          </a:xfrm>
          <a:prstGeom prst="rect">
            <a:avLst/>
          </a:prstGeom>
        </p:spPr>
      </p:pic>
      <p:sp>
        <p:nvSpPr>
          <p:cNvPr id="1048844" name="Slide Number Placeholder 5"/>
          <p:cNvSpPr>
            <a:spLocks noGrp="1"/>
          </p:cNvSpPr>
          <p:nvPr>
            <p:ph type="sldNum" sz="quarter" idx="12"/>
          </p:nvPr>
        </p:nvSpPr>
        <p:spPr/>
        <p:txBody>
          <a:bodyPr/>
          <a:lstStyle/>
          <a:p>
            <a:fld id="{69A0BA5C-8526-48FE-806E-1F279A5A4EFA}" type="slidenum">
              <a:rPr lang="en-IN" smtClean="0"/>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5" name="Title 1"/>
          <p:cNvSpPr>
            <a:spLocks noGrp="1"/>
          </p:cNvSpPr>
          <p:nvPr>
            <p:ph type="title"/>
          </p:nvPr>
        </p:nvSpPr>
        <p:spPr>
          <a:xfrm>
            <a:off x="477675" y="-142900"/>
            <a:ext cx="11065168" cy="1285900"/>
          </a:xfrm>
        </p:spPr>
        <p:txBody>
          <a:bodyPr>
            <a:normAutofit/>
          </a:bodyPr>
          <a:lstStyle/>
          <a:p>
            <a:r>
              <a:rPr lang="en-IN" sz="2400" b="1" u="sng" dirty="0"/>
              <a:t>MANDIBULAR FIRST BICUSPID</a:t>
            </a:r>
          </a:p>
        </p:txBody>
      </p:sp>
      <p:graphicFrame>
        <p:nvGraphicFramePr>
          <p:cNvPr id="4194320" name="Content Placeholder 3"/>
          <p:cNvGraphicFramePr>
            <a:graphicFrameLocks noGrp="1"/>
          </p:cNvGraphicFramePr>
          <p:nvPr>
            <p:ph idx="1"/>
          </p:nvPr>
        </p:nvGraphicFramePr>
        <p:xfrm>
          <a:off x="1588" y="785796"/>
          <a:ext cx="12188826" cy="4724273"/>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20000"/>
                    </a:ext>
                  </a:extLst>
                </a:gridCol>
                <a:gridCol w="4062942">
                  <a:extLst>
                    <a:ext uri="{9D8B030D-6E8A-4147-A177-3AD203B41FA5}">
                      <a16:colId xmlns:a16="http://schemas.microsoft.com/office/drawing/2014/main" val="20001"/>
                    </a:ext>
                  </a:extLst>
                </a:gridCol>
                <a:gridCol w="4062942">
                  <a:extLst>
                    <a:ext uri="{9D8B030D-6E8A-4147-A177-3AD203B41FA5}">
                      <a16:colId xmlns:a16="http://schemas.microsoft.com/office/drawing/2014/main" val="20002"/>
                    </a:ext>
                  </a:extLst>
                </a:gridCol>
              </a:tblGrid>
              <a:tr h="287656">
                <a:tc>
                  <a:txBody>
                    <a:bodyPr/>
                    <a:lstStyle/>
                    <a:p>
                      <a:r>
                        <a:rPr lang="en-IN" dirty="0"/>
                        <a:t>ANATOMY</a:t>
                      </a:r>
                    </a:p>
                  </a:txBody>
                  <a:tcPr marL="121888" marR="121888"/>
                </a:tc>
                <a:tc>
                  <a:txBody>
                    <a:bodyPr/>
                    <a:lstStyle/>
                    <a:p>
                      <a:r>
                        <a:rPr lang="en-IN" dirty="0"/>
                        <a:t>PIN LOCATION</a:t>
                      </a:r>
                    </a:p>
                  </a:txBody>
                  <a:tcPr marL="121888" marR="121888"/>
                </a:tc>
                <a:tc>
                  <a:txBody>
                    <a:bodyPr/>
                    <a:lstStyle/>
                    <a:p>
                      <a:r>
                        <a:rPr lang="en-IN" dirty="0"/>
                        <a:t>PIN ANGULATION</a:t>
                      </a:r>
                    </a:p>
                  </a:txBody>
                  <a:tcPr marL="121888" marR="121888"/>
                </a:tc>
                <a:extLst>
                  <a:ext uri="{0D108BD9-81ED-4DB2-BD59-A6C34878D82A}">
                    <a16:rowId xmlns:a16="http://schemas.microsoft.com/office/drawing/2014/main" val="10000"/>
                  </a:ext>
                </a:extLst>
              </a:tr>
              <a:tr h="4141500">
                <a:tc>
                  <a:txBody>
                    <a:bodyPr/>
                    <a:lstStyle/>
                    <a:p>
                      <a:r>
                        <a:rPr lang="en-IN" sz="2000" kern="1200" baseline="0" dirty="0">
                          <a:solidFill>
                            <a:schemeClr val="dk1"/>
                          </a:solidFill>
                          <a:latin typeface="+mn-lt"/>
                          <a:ea typeface="+mn-ea"/>
                          <a:cs typeface="+mn-cs"/>
                        </a:rPr>
                        <a:t>It has a very pronounced </a:t>
                      </a:r>
                      <a:r>
                        <a:rPr lang="en-IN" sz="2000" kern="1200" baseline="0" dirty="0" err="1">
                          <a:solidFill>
                            <a:schemeClr val="dk1"/>
                          </a:solidFill>
                          <a:latin typeface="+mn-lt"/>
                          <a:ea typeface="+mn-ea"/>
                          <a:cs typeface="+mn-cs"/>
                        </a:rPr>
                        <a:t>buccal</a:t>
                      </a:r>
                      <a:r>
                        <a:rPr lang="en-IN" sz="2000" kern="1200" baseline="0" dirty="0">
                          <a:solidFill>
                            <a:schemeClr val="dk1"/>
                          </a:solidFill>
                          <a:latin typeface="+mn-lt"/>
                          <a:ea typeface="+mn-ea"/>
                          <a:cs typeface="+mn-cs"/>
                        </a:rPr>
                        <a:t> pulp horn and, infrequently, a blunt lingual pulp horn .</a:t>
                      </a:r>
                    </a:p>
                    <a:p>
                      <a:endParaRPr lang="en-IN" sz="2000" kern="1200" baseline="0" dirty="0">
                        <a:solidFill>
                          <a:schemeClr val="dk1"/>
                        </a:solidFill>
                        <a:latin typeface="+mn-lt"/>
                        <a:ea typeface="+mn-ea"/>
                        <a:cs typeface="+mn-cs"/>
                      </a:endParaRPr>
                    </a:p>
                    <a:p>
                      <a:r>
                        <a:rPr lang="en-IN" sz="2000" i="1" kern="1200" baseline="0" dirty="0">
                          <a:solidFill>
                            <a:schemeClr val="dk1"/>
                          </a:solidFill>
                          <a:latin typeface="+mn-lt"/>
                          <a:ea typeface="+mn-ea"/>
                          <a:cs typeface="+mn-cs"/>
                        </a:rPr>
                        <a:t> </a:t>
                      </a:r>
                      <a:r>
                        <a:rPr lang="en-IN" sz="2000" i="0" kern="1200" baseline="0" dirty="0">
                          <a:solidFill>
                            <a:schemeClr val="dk1"/>
                          </a:solidFill>
                          <a:latin typeface="+mn-lt"/>
                          <a:ea typeface="+mn-ea"/>
                          <a:cs typeface="+mn-cs"/>
                        </a:rPr>
                        <a:t>The pulp chamber and most of the cervical half of the root canals is oval in shape. The  pulp chamber is wider </a:t>
                      </a:r>
                      <a:r>
                        <a:rPr lang="en-IN" sz="2000" i="0" kern="1200" baseline="0" dirty="0" err="1">
                          <a:solidFill>
                            <a:schemeClr val="dk1"/>
                          </a:solidFill>
                          <a:latin typeface="+mn-lt"/>
                          <a:ea typeface="+mn-ea"/>
                          <a:cs typeface="+mn-cs"/>
                        </a:rPr>
                        <a:t>bucco-lingually</a:t>
                      </a:r>
                      <a:r>
                        <a:rPr lang="en-IN" sz="2000" i="0" kern="1200" baseline="0" dirty="0">
                          <a:solidFill>
                            <a:schemeClr val="dk1"/>
                          </a:solidFill>
                          <a:latin typeface="+mn-lt"/>
                          <a:ea typeface="+mn-ea"/>
                          <a:cs typeface="+mn-cs"/>
                        </a:rPr>
                        <a:t> than </a:t>
                      </a:r>
                      <a:r>
                        <a:rPr lang="en-IN" sz="2000" i="0" kern="1200" baseline="0" dirty="0" err="1">
                          <a:solidFill>
                            <a:schemeClr val="dk1"/>
                          </a:solidFill>
                          <a:latin typeface="+mn-lt"/>
                          <a:ea typeface="+mn-ea"/>
                          <a:cs typeface="+mn-cs"/>
                        </a:rPr>
                        <a:t>mesio</a:t>
                      </a:r>
                      <a:r>
                        <a:rPr lang="en-IN" sz="2000" i="0" kern="1200" baseline="0" dirty="0">
                          <a:solidFill>
                            <a:schemeClr val="dk1"/>
                          </a:solidFill>
                          <a:latin typeface="+mn-lt"/>
                          <a:ea typeface="+mn-ea"/>
                          <a:cs typeface="+mn-cs"/>
                        </a:rPr>
                        <a:t>-distally.</a:t>
                      </a:r>
                    </a:p>
                    <a:p>
                      <a:endParaRPr lang="en-IN" sz="2000" i="0" kern="1200" baseline="0" dirty="0">
                        <a:solidFill>
                          <a:schemeClr val="dk1"/>
                        </a:solidFill>
                        <a:latin typeface="+mn-lt"/>
                        <a:ea typeface="+mn-ea"/>
                        <a:cs typeface="+mn-cs"/>
                      </a:endParaRPr>
                    </a:p>
                    <a:p>
                      <a:r>
                        <a:rPr lang="en-IN" sz="2000" i="0" kern="1200" baseline="0" dirty="0">
                          <a:solidFill>
                            <a:schemeClr val="dk1"/>
                          </a:solidFill>
                          <a:latin typeface="+mn-lt"/>
                          <a:ea typeface="+mn-ea"/>
                          <a:cs typeface="+mn-cs"/>
                        </a:rPr>
                        <a:t> The average  thickness of dentin circumferentially </a:t>
                      </a:r>
                      <a:r>
                        <a:rPr lang="en-IN" sz="2000" i="0" kern="1200" baseline="0" dirty="0" err="1">
                          <a:solidFill>
                            <a:schemeClr val="dk1"/>
                          </a:solidFill>
                          <a:latin typeface="+mn-lt"/>
                          <a:ea typeface="+mn-ea"/>
                          <a:cs typeface="+mn-cs"/>
                        </a:rPr>
                        <a:t>gingivally</a:t>
                      </a:r>
                      <a:r>
                        <a:rPr lang="en-IN" sz="2000" i="0" kern="1200" baseline="0" dirty="0">
                          <a:solidFill>
                            <a:schemeClr val="dk1"/>
                          </a:solidFill>
                          <a:latin typeface="+mn-lt"/>
                          <a:ea typeface="+mn-ea"/>
                          <a:cs typeface="+mn-cs"/>
                        </a:rPr>
                        <a:t> at the CEJ  is 2-2.5 mm. </a:t>
                      </a:r>
                    </a:p>
                    <a:p>
                      <a:endParaRPr lang="en-IN" sz="2000" i="1" kern="1200" baseline="0" dirty="0">
                        <a:solidFill>
                          <a:schemeClr val="dk1"/>
                        </a:solidFill>
                        <a:latin typeface="+mn-lt"/>
                        <a:ea typeface="+mn-ea"/>
                        <a:cs typeface="+mn-cs"/>
                      </a:endParaRPr>
                    </a:p>
                    <a:p>
                      <a:endParaRPr lang="en-IN" sz="2000" dirty="0"/>
                    </a:p>
                  </a:txBody>
                  <a:tcPr marL="121888" marR="121888"/>
                </a:tc>
                <a:tc>
                  <a:txBody>
                    <a:bodyPr/>
                    <a:lstStyle/>
                    <a:p>
                      <a:r>
                        <a:rPr lang="en-IN" dirty="0"/>
                        <a:t>Ideal</a:t>
                      </a:r>
                      <a:r>
                        <a:rPr lang="en-IN" baseline="0" dirty="0"/>
                        <a:t> location – </a:t>
                      </a:r>
                      <a:r>
                        <a:rPr lang="en-IN" baseline="0" dirty="0" err="1"/>
                        <a:t>proximo</a:t>
                      </a:r>
                      <a:r>
                        <a:rPr lang="en-IN" baseline="0" dirty="0"/>
                        <a:t> facial and </a:t>
                      </a:r>
                      <a:r>
                        <a:rPr lang="en-IN" baseline="0" dirty="0" err="1"/>
                        <a:t>proximo</a:t>
                      </a:r>
                      <a:r>
                        <a:rPr lang="en-IN" baseline="0" dirty="0"/>
                        <a:t> lingual corners of a gingival floor or table</a:t>
                      </a:r>
                    </a:p>
                    <a:p>
                      <a:endParaRPr lang="en-IN" baseline="0" dirty="0"/>
                    </a:p>
                    <a:p>
                      <a:r>
                        <a:rPr lang="en-IN" baseline="0" dirty="0"/>
                        <a:t>Second choice – gingival floor between </a:t>
                      </a:r>
                      <a:r>
                        <a:rPr lang="en-IN" baseline="0" dirty="0" err="1"/>
                        <a:t>mesial</a:t>
                      </a:r>
                      <a:r>
                        <a:rPr lang="en-IN" baseline="0" dirty="0"/>
                        <a:t> or distal corners</a:t>
                      </a:r>
                    </a:p>
                    <a:p>
                      <a:endParaRPr lang="en-IN" baseline="0" dirty="0"/>
                    </a:p>
                    <a:p>
                      <a:r>
                        <a:rPr lang="en-IN" baseline="0" dirty="0"/>
                        <a:t>Third choice – </a:t>
                      </a:r>
                      <a:r>
                        <a:rPr lang="en-IN" baseline="0" dirty="0" err="1"/>
                        <a:t>gingivally</a:t>
                      </a:r>
                      <a:r>
                        <a:rPr lang="en-IN" baseline="0" dirty="0"/>
                        <a:t> anywhere between the two distal or </a:t>
                      </a:r>
                      <a:r>
                        <a:rPr lang="en-IN" baseline="0" dirty="0" err="1"/>
                        <a:t>mesial</a:t>
                      </a:r>
                      <a:r>
                        <a:rPr lang="en-IN" baseline="0" dirty="0"/>
                        <a:t> corners , avoiding the isthmus part of the restoration</a:t>
                      </a:r>
                    </a:p>
                    <a:p>
                      <a:endParaRPr lang="en-IN" baseline="0" dirty="0"/>
                    </a:p>
                    <a:p>
                      <a:r>
                        <a:rPr lang="en-IN" baseline="0" dirty="0">
                          <a:solidFill>
                            <a:srgbClr val="FF0000"/>
                          </a:solidFill>
                        </a:rPr>
                        <a:t>Areas to be avoided:</a:t>
                      </a:r>
                    </a:p>
                    <a:p>
                      <a:r>
                        <a:rPr lang="en-IN" baseline="0" dirty="0"/>
                        <a:t>Middle of gingival floor , </a:t>
                      </a:r>
                      <a:r>
                        <a:rPr lang="en-IN" baseline="0" dirty="0" err="1"/>
                        <a:t>bucally</a:t>
                      </a:r>
                      <a:r>
                        <a:rPr lang="en-IN" baseline="0" dirty="0"/>
                        <a:t> and </a:t>
                      </a:r>
                      <a:r>
                        <a:rPr lang="en-IN" baseline="0" dirty="0" err="1"/>
                        <a:t>lingually</a:t>
                      </a:r>
                      <a:endParaRPr lang="en-IN" dirty="0"/>
                    </a:p>
                  </a:txBody>
                  <a:tcPr marL="121888" marR="121888"/>
                </a:tc>
                <a:tc>
                  <a:txBody>
                    <a:bodyPr/>
                    <a:lstStyle/>
                    <a:p>
                      <a:r>
                        <a:rPr lang="en-IN" dirty="0"/>
                        <a:t>Parallel</a:t>
                      </a:r>
                      <a:r>
                        <a:rPr lang="en-IN" baseline="0" dirty="0"/>
                        <a:t> to the long axis of tooth</a:t>
                      </a:r>
                      <a:endParaRPr lang="en-IN" dirty="0"/>
                    </a:p>
                  </a:txBody>
                  <a:tcPr marL="121888" marR="121888"/>
                </a:tc>
                <a:extLst>
                  <a:ext uri="{0D108BD9-81ED-4DB2-BD59-A6C34878D82A}">
                    <a16:rowId xmlns:a16="http://schemas.microsoft.com/office/drawing/2014/main" val="10001"/>
                  </a:ext>
                </a:extLst>
              </a:tr>
            </a:tbl>
          </a:graphicData>
        </a:graphic>
      </p:graphicFrame>
      <p:pic>
        <p:nvPicPr>
          <p:cNvPr id="2097227" name="Picture 4" descr="_20171130_160345.JPG"/>
          <p:cNvPicPr>
            <a:picLocks noChangeAspect="1"/>
          </p:cNvPicPr>
          <p:nvPr/>
        </p:nvPicPr>
        <p:blipFill>
          <a:blip r:embed="rId2"/>
          <a:srcRect/>
          <a:stretch>
            <a:fillRect/>
          </a:stretch>
        </p:blipFill>
        <p:spPr>
          <a:xfrm>
            <a:off x="8190927" y="1857364"/>
            <a:ext cx="3999486" cy="4071966"/>
          </a:xfrm>
          <a:prstGeom prst="rect">
            <a:avLst/>
          </a:prstGeom>
        </p:spPr>
      </p:pic>
      <p:sp>
        <p:nvSpPr>
          <p:cNvPr id="1048846" name="Slide Number Placeholder 5"/>
          <p:cNvSpPr>
            <a:spLocks noGrp="1"/>
          </p:cNvSpPr>
          <p:nvPr>
            <p:ph type="sldNum" sz="quarter" idx="12"/>
          </p:nvPr>
        </p:nvSpPr>
        <p:spPr/>
        <p:txBody>
          <a:bodyPr/>
          <a:lstStyle/>
          <a:p>
            <a:fld id="{69A0BA5C-8526-48FE-806E-1F279A5A4EFA}" type="slidenum">
              <a:rPr lang="en-IN" smtClean="0"/>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Title 1"/>
          <p:cNvSpPr>
            <a:spLocks noGrp="1"/>
          </p:cNvSpPr>
          <p:nvPr>
            <p:ph type="title"/>
          </p:nvPr>
        </p:nvSpPr>
        <p:spPr>
          <a:xfrm>
            <a:off x="668127" y="-142900"/>
            <a:ext cx="10969943" cy="1143000"/>
          </a:xfrm>
        </p:spPr>
        <p:txBody>
          <a:bodyPr>
            <a:normAutofit/>
          </a:bodyPr>
          <a:lstStyle/>
          <a:p>
            <a:r>
              <a:rPr lang="en-IN" sz="2800" b="1" u="sng" dirty="0">
                <a:solidFill>
                  <a:srgbClr val="002060"/>
                </a:solidFill>
              </a:rPr>
              <a:t>MANDIBULAR SECOND PREMOLAR</a:t>
            </a:r>
          </a:p>
        </p:txBody>
      </p:sp>
      <p:graphicFrame>
        <p:nvGraphicFramePr>
          <p:cNvPr id="4194321" name="Content Placeholder 3"/>
          <p:cNvGraphicFramePr>
            <a:graphicFrameLocks noGrp="1"/>
          </p:cNvGraphicFramePr>
          <p:nvPr>
            <p:ph idx="1"/>
          </p:nvPr>
        </p:nvGraphicFramePr>
        <p:xfrm>
          <a:off x="1588" y="785796"/>
          <a:ext cx="12188826" cy="6282499"/>
        </p:xfrm>
        <a:graphic>
          <a:graphicData uri="http://schemas.openxmlformats.org/drawingml/2006/table">
            <a:tbl>
              <a:tblPr firstRow="1" bandRow="1">
                <a:tableStyleId>{00A15C55-8517-42AA-B614-E9B94910E393}</a:tableStyleId>
              </a:tblPr>
              <a:tblGrid>
                <a:gridCol w="4062942">
                  <a:extLst>
                    <a:ext uri="{9D8B030D-6E8A-4147-A177-3AD203B41FA5}">
                      <a16:colId xmlns:a16="http://schemas.microsoft.com/office/drawing/2014/main" val="20000"/>
                    </a:ext>
                  </a:extLst>
                </a:gridCol>
                <a:gridCol w="4221666">
                  <a:extLst>
                    <a:ext uri="{9D8B030D-6E8A-4147-A177-3AD203B41FA5}">
                      <a16:colId xmlns:a16="http://schemas.microsoft.com/office/drawing/2014/main" val="20001"/>
                    </a:ext>
                  </a:extLst>
                </a:gridCol>
                <a:gridCol w="3904218">
                  <a:extLst>
                    <a:ext uri="{9D8B030D-6E8A-4147-A177-3AD203B41FA5}">
                      <a16:colId xmlns:a16="http://schemas.microsoft.com/office/drawing/2014/main" val="20002"/>
                    </a:ext>
                  </a:extLst>
                </a:gridCol>
              </a:tblGrid>
              <a:tr h="571504">
                <a:tc>
                  <a:txBody>
                    <a:bodyPr/>
                    <a:lstStyle/>
                    <a:p>
                      <a:r>
                        <a:rPr lang="en-IN" sz="2000" dirty="0"/>
                        <a:t>            ANATOMY</a:t>
                      </a:r>
                    </a:p>
                  </a:txBody>
                  <a:tcPr marL="121888" marR="121888"/>
                </a:tc>
                <a:tc>
                  <a:txBody>
                    <a:bodyPr/>
                    <a:lstStyle/>
                    <a:p>
                      <a:r>
                        <a:rPr lang="en-IN" sz="1800" dirty="0"/>
                        <a:t>PIN LOCATION</a:t>
                      </a:r>
                    </a:p>
                  </a:txBody>
                  <a:tcPr marL="121888" marR="121888"/>
                </a:tc>
                <a:tc>
                  <a:txBody>
                    <a:bodyPr/>
                    <a:lstStyle/>
                    <a:p>
                      <a:r>
                        <a:rPr lang="en-IN" sz="1800" dirty="0"/>
                        <a:t>PIN ANGULATION</a:t>
                      </a:r>
                    </a:p>
                  </a:txBody>
                  <a:tcPr marL="121888" marR="121888"/>
                </a:tc>
                <a:extLst>
                  <a:ext uri="{0D108BD9-81ED-4DB2-BD59-A6C34878D82A}">
                    <a16:rowId xmlns:a16="http://schemas.microsoft.com/office/drawing/2014/main" val="10000"/>
                  </a:ext>
                </a:extLst>
              </a:tr>
              <a:tr h="5710995">
                <a:tc>
                  <a:txBody>
                    <a:bodyPr/>
                    <a:lstStyle/>
                    <a:p>
                      <a:r>
                        <a:rPr lang="en-IN" sz="2000" kern="1200" baseline="0" dirty="0"/>
                        <a:t>lingual pulp horn and the pulp chamber is more rounded. </a:t>
                      </a:r>
                    </a:p>
                    <a:p>
                      <a:endParaRPr lang="en-IN" sz="2000" kern="1200" baseline="0" dirty="0"/>
                    </a:p>
                    <a:p>
                      <a:r>
                        <a:rPr lang="en-IN" sz="2000" kern="1200" baseline="0" dirty="0"/>
                        <a:t>If it is a tricuspid premolar, its pulp anatomy will be different, in that the pulp chamber will be </a:t>
                      </a:r>
                      <a:r>
                        <a:rPr lang="en-IN" sz="2000" kern="1200" baseline="0" dirty="0" err="1"/>
                        <a:t>mesio-bucally</a:t>
                      </a:r>
                      <a:r>
                        <a:rPr lang="en-IN" sz="2000" kern="1200" baseline="0" dirty="0"/>
                        <a:t> deviated, with three pulp horns. </a:t>
                      </a:r>
                    </a:p>
                    <a:p>
                      <a:endParaRPr lang="en-IN" sz="2000" kern="1200" baseline="0" dirty="0"/>
                    </a:p>
                    <a:p>
                      <a:r>
                        <a:rPr lang="en-IN" sz="2000" kern="1200" baseline="0" dirty="0"/>
                        <a:t>Circumferentially </a:t>
                      </a:r>
                      <a:r>
                        <a:rPr lang="en-IN" sz="2000" kern="1200" baseline="0" dirty="0" err="1"/>
                        <a:t>gingivally</a:t>
                      </a:r>
                      <a:r>
                        <a:rPr lang="en-IN" sz="2000" kern="1200" baseline="0" dirty="0"/>
                        <a:t>, </a:t>
                      </a:r>
                    </a:p>
                    <a:p>
                      <a:r>
                        <a:rPr lang="en-IN" sz="2000" kern="1200" baseline="0" dirty="0"/>
                        <a:t>the average thickness of dentin at the CEJ is 2-3 mm </a:t>
                      </a:r>
                      <a:r>
                        <a:rPr lang="en-IN" sz="2000" kern="1200" baseline="0" dirty="0" err="1"/>
                        <a:t>bucally</a:t>
                      </a:r>
                      <a:r>
                        <a:rPr lang="en-IN" sz="2000" kern="1200" baseline="0" dirty="0"/>
                        <a:t> and </a:t>
                      </a:r>
                      <a:r>
                        <a:rPr lang="en-IN" sz="2000" kern="1200" baseline="0" dirty="0" err="1"/>
                        <a:t>lingually</a:t>
                      </a:r>
                      <a:r>
                        <a:rPr lang="en-IN" sz="2000" kern="1200" baseline="0" dirty="0"/>
                        <a:t>,</a:t>
                      </a:r>
                    </a:p>
                    <a:p>
                      <a:r>
                        <a:rPr lang="en-IN" sz="2000" kern="1200" baseline="0" dirty="0"/>
                        <a:t>2.3-2.6 mm </a:t>
                      </a:r>
                      <a:r>
                        <a:rPr lang="en-IN" sz="2000" kern="1200" baseline="0" dirty="0" err="1"/>
                        <a:t>mesially</a:t>
                      </a:r>
                      <a:r>
                        <a:rPr lang="en-IN" sz="2000" kern="1200" baseline="0" dirty="0"/>
                        <a:t> and distally</a:t>
                      </a:r>
                      <a:endParaRPr lang="en-IN" sz="2000" dirty="0"/>
                    </a:p>
                  </a:txBody>
                  <a:tcPr marL="121888" marR="121888"/>
                </a:tc>
                <a:tc>
                  <a:txBody>
                    <a:bodyPr/>
                    <a:lstStyle/>
                    <a:p>
                      <a:r>
                        <a:rPr lang="en-IN" sz="2000" kern="1200" baseline="0" dirty="0"/>
                        <a:t>In a tricuspid premolar, </a:t>
                      </a:r>
                    </a:p>
                    <a:p>
                      <a:r>
                        <a:rPr lang="en-IN" sz="2000" kern="1200" baseline="0" dirty="0"/>
                        <a:t>the </a:t>
                      </a:r>
                      <a:r>
                        <a:rPr lang="en-IN" sz="2000" u="sng" kern="1200" baseline="0" dirty="0"/>
                        <a:t>ideal location </a:t>
                      </a:r>
                      <a:r>
                        <a:rPr lang="en-IN" sz="2000" kern="1200" baseline="0" dirty="0"/>
                        <a:t>is the </a:t>
                      </a:r>
                      <a:r>
                        <a:rPr lang="en-IN" sz="2000" kern="1200" baseline="0" dirty="0" err="1"/>
                        <a:t>distolingual</a:t>
                      </a:r>
                      <a:r>
                        <a:rPr lang="en-IN" sz="2000" kern="1200" baseline="0" dirty="0"/>
                        <a:t> corner on gingival floor </a:t>
                      </a:r>
                    </a:p>
                    <a:p>
                      <a:r>
                        <a:rPr lang="en-IN" sz="2000" u="sng" kern="1200" baseline="0" dirty="0"/>
                        <a:t>Second choice </a:t>
                      </a:r>
                      <a:r>
                        <a:rPr lang="en-IN" sz="2000" kern="1200" baseline="0" dirty="0"/>
                        <a:t>– gingival floor other corners except </a:t>
                      </a:r>
                      <a:r>
                        <a:rPr lang="en-IN" sz="2000" kern="1200" baseline="0" dirty="0" err="1"/>
                        <a:t>mesio</a:t>
                      </a:r>
                      <a:r>
                        <a:rPr lang="en-IN" sz="2000" kern="1200" baseline="0" dirty="0"/>
                        <a:t> </a:t>
                      </a:r>
                      <a:r>
                        <a:rPr lang="en-IN" sz="2000" kern="1200" baseline="0" dirty="0" err="1"/>
                        <a:t>buccal</a:t>
                      </a:r>
                      <a:r>
                        <a:rPr lang="en-IN" sz="2000" kern="1200" baseline="0" dirty="0"/>
                        <a:t> one</a:t>
                      </a:r>
                    </a:p>
                    <a:p>
                      <a:r>
                        <a:rPr lang="en-IN" sz="2000" u="sng" kern="1200" baseline="0" dirty="0"/>
                        <a:t>Third choice </a:t>
                      </a:r>
                      <a:r>
                        <a:rPr lang="en-IN" sz="2000" kern="1200" baseline="0" dirty="0"/>
                        <a:t>–</a:t>
                      </a:r>
                      <a:r>
                        <a:rPr lang="en-IN" sz="2000" kern="1200" baseline="0" dirty="0" err="1"/>
                        <a:t>mesiobuccal</a:t>
                      </a:r>
                      <a:r>
                        <a:rPr lang="en-IN" sz="2000" kern="1200" baseline="0" dirty="0"/>
                        <a:t> corner of gingival floor .</a:t>
                      </a:r>
                    </a:p>
                    <a:p>
                      <a:endParaRPr lang="en-IN" sz="2000" kern="1200" baseline="0" dirty="0"/>
                    </a:p>
                    <a:p>
                      <a:r>
                        <a:rPr lang="en-IN" sz="2000" kern="1200" baseline="0" dirty="0"/>
                        <a:t>Areas to be avoided include:</a:t>
                      </a:r>
                    </a:p>
                    <a:p>
                      <a:pPr>
                        <a:buFont typeface="Arial" pitchFamily="34" charset="0"/>
                        <a:buChar char="•"/>
                      </a:pPr>
                      <a:r>
                        <a:rPr lang="en-IN" sz="2000" kern="1200" baseline="0" dirty="0"/>
                        <a:t>Lingual groove</a:t>
                      </a:r>
                    </a:p>
                    <a:p>
                      <a:pPr>
                        <a:buFont typeface="Arial" pitchFamily="34" charset="0"/>
                        <a:buChar char="•"/>
                      </a:pPr>
                      <a:r>
                        <a:rPr lang="en-IN" sz="2000" kern="1200" baseline="0" dirty="0"/>
                        <a:t>Middle of </a:t>
                      </a:r>
                      <a:r>
                        <a:rPr lang="en-IN" sz="2000" kern="1200" baseline="0" dirty="0" err="1"/>
                        <a:t>buccal</a:t>
                      </a:r>
                      <a:r>
                        <a:rPr lang="en-IN" sz="2000" kern="1200" baseline="0" dirty="0"/>
                        <a:t> gingival floor </a:t>
                      </a:r>
                      <a:endParaRPr lang="en-IN" sz="2000" dirty="0"/>
                    </a:p>
                  </a:txBody>
                  <a:tcPr marL="121888" marR="121888"/>
                </a:tc>
                <a:tc>
                  <a:txBody>
                    <a:bodyPr/>
                    <a:lstStyle/>
                    <a:p>
                      <a:r>
                        <a:rPr lang="en-IN" sz="2000" kern="1200" baseline="0" dirty="0"/>
                        <a:t>In bicuspid second premolars. </a:t>
                      </a:r>
                      <a:r>
                        <a:rPr lang="en-IN" sz="2000" kern="1200" baseline="0" dirty="0" err="1"/>
                        <a:t>angulation</a:t>
                      </a:r>
                      <a:r>
                        <a:rPr lang="en-IN" sz="2000" kern="1200" baseline="0" dirty="0"/>
                        <a:t> is- exactly like in first</a:t>
                      </a:r>
                    </a:p>
                    <a:p>
                      <a:r>
                        <a:rPr lang="en-IN" sz="2000" kern="1200" baseline="0" dirty="0"/>
                        <a:t>Premolars. In tricuspid premolars, it should be like first lower </a:t>
                      </a:r>
                      <a:r>
                        <a:rPr lang="en-US" sz="2000" kern="1200" baseline="0" dirty="0"/>
                        <a:t>molars.</a:t>
                      </a:r>
                    </a:p>
                    <a:p>
                      <a:endParaRPr lang="en-IN" sz="2000" dirty="0"/>
                    </a:p>
                  </a:txBody>
                  <a:tcPr marL="121888" marR="121888"/>
                </a:tc>
                <a:extLst>
                  <a:ext uri="{0D108BD9-81ED-4DB2-BD59-A6C34878D82A}">
                    <a16:rowId xmlns:a16="http://schemas.microsoft.com/office/drawing/2014/main" val="10001"/>
                  </a:ext>
                </a:extLst>
              </a:tr>
            </a:tbl>
          </a:graphicData>
        </a:graphic>
      </p:graphicFrame>
      <p:sp>
        <p:nvSpPr>
          <p:cNvPr id="1048848" name="Slide Number Placeholder 5"/>
          <p:cNvSpPr>
            <a:spLocks noGrp="1"/>
          </p:cNvSpPr>
          <p:nvPr>
            <p:ph type="sldNum" sz="quarter" idx="12"/>
          </p:nvPr>
        </p:nvSpPr>
        <p:spPr/>
        <p:txBody>
          <a:bodyPr/>
          <a:lstStyle/>
          <a:p>
            <a:fld id="{69A0BA5C-8526-48FE-806E-1F279A5A4EFA}" type="slidenum">
              <a:rPr lang="en-IN" smtClean="0"/>
              <a:t>26</a:t>
            </a:fld>
            <a:endParaRPr lang="en-IN"/>
          </a:p>
        </p:txBody>
      </p:sp>
      <p:pic>
        <p:nvPicPr>
          <p:cNvPr id="2097228" name="Picture 6" descr="DSC_0071.JPG"/>
          <p:cNvPicPr>
            <a:picLocks noChangeAspect="1"/>
          </p:cNvPicPr>
          <p:nvPr/>
        </p:nvPicPr>
        <p:blipFill>
          <a:blip r:embed="rId2" cstate="print"/>
          <a:srcRect l="43750" t="53125" r="35156" b="11458"/>
          <a:stretch>
            <a:fillRect/>
          </a:stretch>
        </p:blipFill>
        <p:spPr>
          <a:xfrm rot="5400000">
            <a:off x="9131074" y="3346079"/>
            <a:ext cx="1928826" cy="3237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Title 1"/>
          <p:cNvSpPr>
            <a:spLocks noGrp="1"/>
          </p:cNvSpPr>
          <p:nvPr>
            <p:ph type="title"/>
          </p:nvPr>
        </p:nvSpPr>
        <p:spPr>
          <a:xfrm>
            <a:off x="668128" y="274638"/>
            <a:ext cx="10912845" cy="796908"/>
          </a:xfrm>
        </p:spPr>
        <p:txBody>
          <a:bodyPr>
            <a:normAutofit/>
          </a:bodyPr>
          <a:lstStyle/>
          <a:p>
            <a:r>
              <a:rPr lang="en-IN" sz="4000" b="1" u="sng" dirty="0"/>
              <a:t>MANDIBULAR FIRST MOLARS</a:t>
            </a:r>
          </a:p>
        </p:txBody>
      </p:sp>
      <p:graphicFrame>
        <p:nvGraphicFramePr>
          <p:cNvPr id="4194322" name="Content Placeholder 3"/>
          <p:cNvGraphicFramePr>
            <a:graphicFrameLocks noGrp="1"/>
          </p:cNvGraphicFramePr>
          <p:nvPr>
            <p:ph idx="1"/>
          </p:nvPr>
        </p:nvGraphicFramePr>
        <p:xfrm>
          <a:off x="1589" y="1600200"/>
          <a:ext cx="1218882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850" name="Slide Number Placeholder 4"/>
          <p:cNvSpPr>
            <a:spLocks noGrp="1"/>
          </p:cNvSpPr>
          <p:nvPr>
            <p:ph type="sldNum" sz="quarter" idx="12"/>
          </p:nvPr>
        </p:nvSpPr>
        <p:spPr/>
        <p:txBody>
          <a:bodyPr/>
          <a:lstStyle/>
          <a:p>
            <a:fld id="{69A0BA5C-8526-48FE-806E-1F279A5A4EFA}" type="slidenum">
              <a:rPr lang="en-IN" smtClean="0"/>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23" name="Content Placeholder 3"/>
          <p:cNvGraphicFramePr>
            <a:graphicFrameLocks noGrp="1"/>
          </p:cNvGraphicFramePr>
          <p:nvPr>
            <p:ph idx="1"/>
          </p:nvPr>
        </p:nvGraphicFramePr>
        <p:xfrm>
          <a:off x="1589" y="0"/>
          <a:ext cx="12188825" cy="6878390"/>
        </p:xfrm>
        <a:graphic>
          <a:graphicData uri="http://schemas.openxmlformats.org/drawingml/2006/table">
            <a:tbl>
              <a:tblPr firstRow="1" bandRow="1">
                <a:tableStyleId>{5C22544A-7EE6-4342-B048-85BDC9FD1C3A}</a:tableStyleId>
              </a:tblPr>
              <a:tblGrid>
                <a:gridCol w="7313295">
                  <a:extLst>
                    <a:ext uri="{9D8B030D-6E8A-4147-A177-3AD203B41FA5}">
                      <a16:colId xmlns:a16="http://schemas.microsoft.com/office/drawing/2014/main" val="20000"/>
                    </a:ext>
                  </a:extLst>
                </a:gridCol>
                <a:gridCol w="4875530">
                  <a:extLst>
                    <a:ext uri="{9D8B030D-6E8A-4147-A177-3AD203B41FA5}">
                      <a16:colId xmlns:a16="http://schemas.microsoft.com/office/drawing/2014/main" val="20001"/>
                    </a:ext>
                  </a:extLst>
                </a:gridCol>
              </a:tblGrid>
              <a:tr h="142852">
                <a:tc rowSpan="2">
                  <a:txBody>
                    <a:bodyPr/>
                    <a:lstStyle/>
                    <a:p>
                      <a:r>
                        <a:rPr lang="en-IN" sz="2400" b="1" u="sng" dirty="0">
                          <a:solidFill>
                            <a:schemeClr val="tx1"/>
                          </a:solidFill>
                        </a:rPr>
                        <a:t>PIN LOCATION</a:t>
                      </a:r>
                    </a:p>
                    <a:p>
                      <a:r>
                        <a:rPr lang="en-IN" sz="2400" b="0" kern="1200" baseline="0" dirty="0">
                          <a:solidFill>
                            <a:schemeClr val="tx1"/>
                          </a:solidFill>
                          <a:latin typeface="+mn-lt"/>
                          <a:ea typeface="+mn-ea"/>
                          <a:cs typeface="+mn-cs"/>
                        </a:rPr>
                        <a:t>The </a:t>
                      </a:r>
                      <a:r>
                        <a:rPr lang="en-IN" sz="2400" b="0" u="sng" kern="1200" baseline="0" dirty="0">
                          <a:solidFill>
                            <a:schemeClr val="tx1"/>
                          </a:solidFill>
                          <a:latin typeface="+mn-lt"/>
                          <a:ea typeface="+mn-ea"/>
                          <a:cs typeface="+mn-cs"/>
                        </a:rPr>
                        <a:t>ideal location </a:t>
                      </a:r>
                      <a:r>
                        <a:rPr lang="en-IN" sz="2400" b="0" kern="1200" baseline="0" dirty="0">
                          <a:solidFill>
                            <a:schemeClr val="tx1"/>
                          </a:solidFill>
                          <a:latin typeface="+mn-lt"/>
                          <a:ea typeface="+mn-ea"/>
                          <a:cs typeface="+mn-cs"/>
                        </a:rPr>
                        <a:t>is the </a:t>
                      </a:r>
                      <a:r>
                        <a:rPr lang="en-IN" sz="2400" b="0" kern="1200" baseline="0" dirty="0" err="1">
                          <a:solidFill>
                            <a:schemeClr val="tx1"/>
                          </a:solidFill>
                          <a:latin typeface="+mn-lt"/>
                          <a:ea typeface="+mn-ea"/>
                          <a:cs typeface="+mn-cs"/>
                        </a:rPr>
                        <a:t>disto</a:t>
                      </a:r>
                      <a:r>
                        <a:rPr lang="en-IN" sz="2400" b="0" kern="1200" baseline="0" dirty="0">
                          <a:solidFill>
                            <a:schemeClr val="tx1"/>
                          </a:solidFill>
                          <a:latin typeface="+mn-lt"/>
                          <a:ea typeface="+mn-ea"/>
                          <a:cs typeface="+mn-cs"/>
                        </a:rPr>
                        <a:t>-lingual corner gingival floor. </a:t>
                      </a:r>
                    </a:p>
                    <a:p>
                      <a:r>
                        <a:rPr lang="en-IN" sz="2400" b="0" kern="1200" baseline="0" dirty="0">
                          <a:solidFill>
                            <a:schemeClr val="tx1"/>
                          </a:solidFill>
                          <a:latin typeface="+mn-lt"/>
                          <a:ea typeface="+mn-ea"/>
                          <a:cs typeface="+mn-cs"/>
                        </a:rPr>
                        <a:t>The </a:t>
                      </a:r>
                      <a:r>
                        <a:rPr lang="en-IN" sz="2400" b="0" u="sng" kern="1200" baseline="0" dirty="0">
                          <a:solidFill>
                            <a:schemeClr val="tx1"/>
                          </a:solidFill>
                          <a:latin typeface="+mn-lt"/>
                          <a:ea typeface="+mn-ea"/>
                          <a:cs typeface="+mn-cs"/>
                        </a:rPr>
                        <a:t>second choice </a:t>
                      </a:r>
                      <a:r>
                        <a:rPr lang="en-IN" sz="2400" b="0" kern="1200" baseline="0" dirty="0">
                          <a:solidFill>
                            <a:schemeClr val="tx1"/>
                          </a:solidFill>
                          <a:latin typeface="+mn-lt"/>
                          <a:ea typeface="+mn-ea"/>
                          <a:cs typeface="+mn-cs"/>
                        </a:rPr>
                        <a:t>is the </a:t>
                      </a:r>
                      <a:r>
                        <a:rPr lang="en-IN" sz="2400" b="0" kern="1200" baseline="0" dirty="0" err="1">
                          <a:solidFill>
                            <a:schemeClr val="tx1"/>
                          </a:solidFill>
                          <a:latin typeface="+mn-lt"/>
                          <a:ea typeface="+mn-ea"/>
                          <a:cs typeface="+mn-cs"/>
                        </a:rPr>
                        <a:t>disto-buccal</a:t>
                      </a:r>
                      <a:r>
                        <a:rPr lang="en-IN" sz="2400" b="0" kern="1200" baseline="0" dirty="0">
                          <a:solidFill>
                            <a:schemeClr val="tx1"/>
                          </a:solidFill>
                          <a:latin typeface="+mn-lt"/>
                          <a:ea typeface="+mn-ea"/>
                          <a:cs typeface="+mn-cs"/>
                        </a:rPr>
                        <a:t> and </a:t>
                      </a:r>
                      <a:r>
                        <a:rPr lang="en-IN" sz="2400" b="0" kern="1200" baseline="0" dirty="0" err="1">
                          <a:solidFill>
                            <a:schemeClr val="tx1"/>
                          </a:solidFill>
                          <a:latin typeface="+mn-lt"/>
                          <a:ea typeface="+mn-ea"/>
                          <a:cs typeface="+mn-cs"/>
                        </a:rPr>
                        <a:t>mesio</a:t>
                      </a:r>
                      <a:r>
                        <a:rPr lang="en-IN" sz="2400" b="0" kern="1200" baseline="0" dirty="0">
                          <a:solidFill>
                            <a:schemeClr val="tx1"/>
                          </a:solidFill>
                          <a:latin typeface="+mn-lt"/>
                          <a:ea typeface="+mn-ea"/>
                          <a:cs typeface="+mn-cs"/>
                        </a:rPr>
                        <a:t>-lingual corner gingival floor, </a:t>
                      </a:r>
                    </a:p>
                    <a:p>
                      <a:endParaRPr lang="en-IN" sz="2400" b="0" kern="1200" baseline="0" dirty="0">
                        <a:solidFill>
                          <a:schemeClr val="tx1"/>
                        </a:solidFill>
                        <a:latin typeface="+mn-lt"/>
                        <a:ea typeface="+mn-ea"/>
                        <a:cs typeface="+mn-cs"/>
                      </a:endParaRPr>
                    </a:p>
                    <a:p>
                      <a:r>
                        <a:rPr lang="en-IN" sz="2400" b="0" kern="1200" baseline="0" dirty="0">
                          <a:solidFill>
                            <a:schemeClr val="tx1"/>
                          </a:solidFill>
                          <a:latin typeface="+mn-lt"/>
                          <a:ea typeface="+mn-ea"/>
                          <a:cs typeface="+mn-cs"/>
                        </a:rPr>
                        <a:t>The third </a:t>
                      </a:r>
                      <a:r>
                        <a:rPr lang="en-IN" sz="2400" b="0" u="sng" kern="1200" baseline="0" dirty="0">
                          <a:solidFill>
                            <a:schemeClr val="tx1"/>
                          </a:solidFill>
                          <a:latin typeface="+mn-lt"/>
                          <a:ea typeface="+mn-ea"/>
                          <a:cs typeface="+mn-cs"/>
                        </a:rPr>
                        <a:t>choice</a:t>
                      </a:r>
                      <a:r>
                        <a:rPr lang="en-IN" sz="2400" b="0" kern="1200" baseline="0" dirty="0">
                          <a:solidFill>
                            <a:schemeClr val="tx1"/>
                          </a:solidFill>
                          <a:latin typeface="+mn-lt"/>
                          <a:ea typeface="+mn-ea"/>
                          <a:cs typeface="+mn-cs"/>
                        </a:rPr>
                        <a:t> is the gingival floor </a:t>
                      </a:r>
                      <a:r>
                        <a:rPr lang="en-IN" sz="2400" b="0" kern="1200" baseline="0" dirty="0" err="1">
                          <a:solidFill>
                            <a:schemeClr val="tx1"/>
                          </a:solidFill>
                          <a:latin typeface="+mn-lt"/>
                          <a:ea typeface="+mn-ea"/>
                          <a:cs typeface="+mn-cs"/>
                        </a:rPr>
                        <a:t>mesially</a:t>
                      </a:r>
                      <a:r>
                        <a:rPr lang="en-IN" sz="2400" b="0" kern="1200" baseline="0" dirty="0">
                          <a:solidFill>
                            <a:schemeClr val="tx1"/>
                          </a:solidFill>
                          <a:latin typeface="+mn-lt"/>
                          <a:ea typeface="+mn-ea"/>
                          <a:cs typeface="+mn-cs"/>
                        </a:rPr>
                        <a:t> or distally avoiding the isthmus portion of the future restoration. </a:t>
                      </a:r>
                    </a:p>
                    <a:p>
                      <a:endParaRPr lang="en-IN" sz="2400" b="0" kern="1200" baseline="0" dirty="0">
                        <a:solidFill>
                          <a:schemeClr val="tx1"/>
                        </a:solidFill>
                        <a:latin typeface="+mn-lt"/>
                        <a:ea typeface="+mn-ea"/>
                        <a:cs typeface="+mn-cs"/>
                      </a:endParaRPr>
                    </a:p>
                    <a:p>
                      <a:r>
                        <a:rPr lang="en-IN" sz="2400" b="0" kern="1200" baseline="0" dirty="0">
                          <a:solidFill>
                            <a:schemeClr val="tx1"/>
                          </a:solidFill>
                          <a:latin typeface="+mn-lt"/>
                          <a:ea typeface="+mn-ea"/>
                          <a:cs typeface="+mn-cs"/>
                        </a:rPr>
                        <a:t>Areas to be avoided include </a:t>
                      </a:r>
                    </a:p>
                    <a:p>
                      <a:pPr marL="457200" indent="-457200">
                        <a:buFont typeface="+mj-lt"/>
                        <a:buAutoNum type="arabicPeriod"/>
                      </a:pPr>
                      <a:r>
                        <a:rPr lang="en-IN" sz="2400" b="0" kern="1200" baseline="0" dirty="0">
                          <a:solidFill>
                            <a:schemeClr val="tx1"/>
                          </a:solidFill>
                          <a:latin typeface="+mn-lt"/>
                          <a:ea typeface="+mn-ea"/>
                          <a:cs typeface="+mn-cs"/>
                        </a:rPr>
                        <a:t> </a:t>
                      </a:r>
                      <a:r>
                        <a:rPr lang="en-IN" sz="2400" b="0" kern="1200" baseline="0" dirty="0" err="1">
                          <a:solidFill>
                            <a:schemeClr val="tx1"/>
                          </a:solidFill>
                          <a:latin typeface="+mn-lt"/>
                          <a:ea typeface="+mn-ea"/>
                          <a:cs typeface="+mn-cs"/>
                        </a:rPr>
                        <a:t>mesio-buccal</a:t>
                      </a:r>
                      <a:r>
                        <a:rPr lang="en-IN" sz="2400" b="0" kern="1200" baseline="0" dirty="0">
                          <a:solidFill>
                            <a:schemeClr val="tx1"/>
                          </a:solidFill>
                          <a:latin typeface="+mn-lt"/>
                          <a:ea typeface="+mn-ea"/>
                          <a:cs typeface="+mn-cs"/>
                        </a:rPr>
                        <a:t> corner gingival floor</a:t>
                      </a:r>
                    </a:p>
                    <a:p>
                      <a:pPr marL="457200" indent="-457200">
                        <a:buFont typeface="+mj-lt"/>
                        <a:buAutoNum type="arabicPeriod"/>
                      </a:pPr>
                      <a:r>
                        <a:rPr lang="en-IN" sz="2400" b="0" kern="1200" baseline="0" dirty="0">
                          <a:solidFill>
                            <a:schemeClr val="tx1"/>
                          </a:solidFill>
                          <a:latin typeface="+mn-lt"/>
                          <a:ea typeface="+mn-ea"/>
                          <a:cs typeface="+mn-cs"/>
                        </a:rPr>
                        <a:t>the middle of the </a:t>
                      </a:r>
                      <a:r>
                        <a:rPr lang="en-IN" sz="2400" b="0" kern="1200" baseline="0" dirty="0" err="1">
                          <a:solidFill>
                            <a:schemeClr val="tx1"/>
                          </a:solidFill>
                          <a:latin typeface="+mn-lt"/>
                          <a:ea typeface="+mn-ea"/>
                          <a:cs typeface="+mn-cs"/>
                        </a:rPr>
                        <a:t>buccal</a:t>
                      </a:r>
                      <a:r>
                        <a:rPr lang="en-IN" sz="2400" b="0" kern="1200" baseline="0" dirty="0">
                          <a:solidFill>
                            <a:schemeClr val="tx1"/>
                          </a:solidFill>
                          <a:latin typeface="+mn-lt"/>
                          <a:ea typeface="+mn-ea"/>
                          <a:cs typeface="+mn-cs"/>
                        </a:rPr>
                        <a:t> and lingual gingival floors (</a:t>
                      </a:r>
                      <a:r>
                        <a:rPr lang="en-IN" sz="2400" b="0" kern="1200" baseline="0" dirty="0" err="1">
                          <a:solidFill>
                            <a:schemeClr val="tx1"/>
                          </a:solidFill>
                          <a:latin typeface="+mn-lt"/>
                          <a:ea typeface="+mn-ea"/>
                          <a:cs typeface="+mn-cs"/>
                        </a:rPr>
                        <a:t>furcation</a:t>
                      </a:r>
                      <a:r>
                        <a:rPr lang="en-IN" sz="2400" b="0" kern="1200" baseline="0" dirty="0">
                          <a:solidFill>
                            <a:schemeClr val="tx1"/>
                          </a:solidFill>
                          <a:latin typeface="+mn-lt"/>
                          <a:ea typeface="+mn-ea"/>
                          <a:cs typeface="+mn-cs"/>
                        </a:rPr>
                        <a:t>)</a:t>
                      </a:r>
                    </a:p>
                    <a:p>
                      <a:pPr marL="457200" indent="-457200">
                        <a:buFont typeface="+mj-lt"/>
                        <a:buAutoNum type="arabicPeriod"/>
                      </a:pPr>
                      <a:r>
                        <a:rPr lang="en-IN" sz="2400" b="0" kern="1200" baseline="0" dirty="0" err="1">
                          <a:solidFill>
                            <a:schemeClr val="tx1"/>
                          </a:solidFill>
                          <a:latin typeface="+mn-lt"/>
                          <a:ea typeface="+mn-ea"/>
                          <a:cs typeface="+mn-cs"/>
                        </a:rPr>
                        <a:t>mesio-buccal</a:t>
                      </a:r>
                      <a:r>
                        <a:rPr lang="en-IN" sz="2400" b="0" kern="1200" baseline="0" dirty="0">
                          <a:solidFill>
                            <a:schemeClr val="tx1"/>
                          </a:solidFill>
                          <a:latin typeface="+mn-lt"/>
                          <a:ea typeface="+mn-ea"/>
                          <a:cs typeface="+mn-cs"/>
                        </a:rPr>
                        <a:t> to any cusp tip (pulp horn</a:t>
                      </a:r>
                      <a:r>
                        <a:rPr lang="en-IN" sz="2400" kern="1200" baseline="0" dirty="0">
                          <a:solidFill>
                            <a:schemeClr val="tx1"/>
                          </a:solidFill>
                          <a:latin typeface="+mn-lt"/>
                          <a:ea typeface="+mn-ea"/>
                          <a:cs typeface="+mn-cs"/>
                        </a:rPr>
                        <a:t>).</a:t>
                      </a:r>
                      <a:endParaRPr lang="en-IN" sz="2400" dirty="0">
                        <a:solidFill>
                          <a:schemeClr val="tx1"/>
                        </a:solidFill>
                      </a:endParaRPr>
                    </a:p>
                  </a:txBody>
                  <a:tcPr marL="121888" marR="121888">
                    <a:solidFill>
                      <a:srgbClr val="92D050"/>
                    </a:solidFill>
                  </a:tcPr>
                </a:tc>
                <a:tc>
                  <a:txBody>
                    <a:bodyPr/>
                    <a:lstStyle/>
                    <a:p>
                      <a:r>
                        <a:rPr lang="en-IN" sz="2400" dirty="0">
                          <a:solidFill>
                            <a:schemeClr val="bg1"/>
                          </a:solidFill>
                        </a:rPr>
                        <a:t>PIN ANGULATION</a:t>
                      </a:r>
                    </a:p>
                  </a:txBody>
                  <a:tcPr marL="121888" marR="121888"/>
                </a:tc>
                <a:extLst>
                  <a:ext uri="{0D108BD9-81ED-4DB2-BD59-A6C34878D82A}">
                    <a16:rowId xmlns:a16="http://schemas.microsoft.com/office/drawing/2014/main" val="10000"/>
                  </a:ext>
                </a:extLst>
              </a:tr>
              <a:tr h="6421190">
                <a:tc vMerge="1">
                  <a:txBody>
                    <a:bodyPr/>
                    <a:lstStyle/>
                    <a:p>
                      <a:endParaRPr lang="en-IN" sz="1600" kern="1200" baseline="0" dirty="0">
                        <a:solidFill>
                          <a:schemeClr val="dk1"/>
                        </a:solidFill>
                        <a:latin typeface="+mn-lt"/>
                        <a:ea typeface="+mn-ea"/>
                        <a:cs typeface="+mn-cs"/>
                      </a:endParaRPr>
                    </a:p>
                  </a:txBody>
                  <a:tcPr/>
                </a:tc>
                <a:tc>
                  <a:txBody>
                    <a:bodyPr/>
                    <a:lstStyle/>
                    <a:p>
                      <a:r>
                        <a:rPr lang="en-IN" sz="2400" kern="1200" baseline="0" dirty="0" err="1">
                          <a:solidFill>
                            <a:schemeClr val="tx1"/>
                          </a:solidFill>
                          <a:latin typeface="+mn-lt"/>
                          <a:ea typeface="+mn-ea"/>
                          <a:cs typeface="+mn-cs"/>
                        </a:rPr>
                        <a:t>Mesially</a:t>
                      </a:r>
                      <a:r>
                        <a:rPr lang="en-IN" sz="2400" kern="1200" baseline="0" dirty="0">
                          <a:solidFill>
                            <a:schemeClr val="tx1"/>
                          </a:solidFill>
                          <a:latin typeface="+mn-lt"/>
                          <a:ea typeface="+mn-ea"/>
                          <a:cs typeface="+mn-cs"/>
                        </a:rPr>
                        <a:t> and distally, gingival pins should be parallel to the long axis of the tooth. </a:t>
                      </a:r>
                    </a:p>
                    <a:p>
                      <a:endParaRPr lang="en-IN" sz="2400" kern="1200" baseline="0" dirty="0">
                        <a:solidFill>
                          <a:schemeClr val="tx1"/>
                        </a:solidFill>
                        <a:latin typeface="+mn-lt"/>
                        <a:ea typeface="+mn-ea"/>
                        <a:cs typeface="+mn-cs"/>
                      </a:endParaRPr>
                    </a:p>
                    <a:p>
                      <a:r>
                        <a:rPr lang="en-IN" sz="2400" kern="1200" baseline="0" dirty="0" err="1">
                          <a:solidFill>
                            <a:schemeClr val="tx1"/>
                          </a:solidFill>
                          <a:latin typeface="+mn-lt"/>
                          <a:ea typeface="+mn-ea"/>
                          <a:cs typeface="+mn-cs"/>
                        </a:rPr>
                        <a:t>Bucally</a:t>
                      </a:r>
                      <a:r>
                        <a:rPr lang="en-IN" sz="2400" kern="1200" baseline="0" dirty="0">
                          <a:solidFill>
                            <a:schemeClr val="tx1"/>
                          </a:solidFill>
                          <a:latin typeface="+mn-lt"/>
                          <a:ea typeface="+mn-ea"/>
                          <a:cs typeface="+mn-cs"/>
                        </a:rPr>
                        <a:t> and </a:t>
                      </a:r>
                      <a:r>
                        <a:rPr lang="en-IN" sz="2400" kern="1200" baseline="0" dirty="0" err="1">
                          <a:solidFill>
                            <a:schemeClr val="tx1"/>
                          </a:solidFill>
                          <a:latin typeface="+mn-lt"/>
                          <a:ea typeface="+mn-ea"/>
                          <a:cs typeface="+mn-cs"/>
                        </a:rPr>
                        <a:t>lingually</a:t>
                      </a:r>
                      <a:r>
                        <a:rPr lang="en-IN" sz="2400" kern="1200" baseline="0" dirty="0">
                          <a:solidFill>
                            <a:schemeClr val="tx1"/>
                          </a:solidFill>
                          <a:latin typeface="+mn-lt"/>
                          <a:ea typeface="+mn-ea"/>
                          <a:cs typeface="+mn-cs"/>
                        </a:rPr>
                        <a:t>, gingival pins should be approximately parallel to the </a:t>
                      </a:r>
                      <a:r>
                        <a:rPr lang="en-IN" sz="2400" kern="1200" baseline="0" dirty="0" err="1">
                          <a:solidFill>
                            <a:schemeClr val="tx1"/>
                          </a:solidFill>
                          <a:latin typeface="+mn-lt"/>
                          <a:ea typeface="+mn-ea"/>
                          <a:cs typeface="+mn-cs"/>
                        </a:rPr>
                        <a:t>occlusal</a:t>
                      </a:r>
                      <a:r>
                        <a:rPr lang="en-IN" sz="2400" kern="1200" baseline="0" dirty="0">
                          <a:solidFill>
                            <a:schemeClr val="tx1"/>
                          </a:solidFill>
                          <a:latin typeface="+mn-lt"/>
                          <a:ea typeface="+mn-ea"/>
                          <a:cs typeface="+mn-cs"/>
                        </a:rPr>
                        <a:t> two-thirds of the </a:t>
                      </a:r>
                      <a:r>
                        <a:rPr lang="en-IN" sz="2400" kern="1200" baseline="0" dirty="0" err="1">
                          <a:solidFill>
                            <a:schemeClr val="tx1"/>
                          </a:solidFill>
                          <a:latin typeface="+mn-lt"/>
                          <a:ea typeface="+mn-ea"/>
                          <a:cs typeface="+mn-cs"/>
                        </a:rPr>
                        <a:t>buccal</a:t>
                      </a:r>
                      <a:r>
                        <a:rPr lang="en-IN" sz="2400" kern="1200" baseline="0" dirty="0">
                          <a:solidFill>
                            <a:schemeClr val="tx1"/>
                          </a:solidFill>
                          <a:latin typeface="+mn-lt"/>
                          <a:ea typeface="+mn-ea"/>
                          <a:cs typeface="+mn-cs"/>
                        </a:rPr>
                        <a:t> surface</a:t>
                      </a:r>
                      <a:r>
                        <a:rPr lang="en-IN" sz="2000" kern="1200" baseline="0" dirty="0">
                          <a:solidFill>
                            <a:schemeClr val="bg1"/>
                          </a:solidFill>
                          <a:latin typeface="+mn-lt"/>
                          <a:ea typeface="+mn-ea"/>
                          <a:cs typeface="+mn-cs"/>
                        </a:rPr>
                        <a:t>.</a:t>
                      </a:r>
                      <a:endParaRPr lang="en-IN" sz="2000" dirty="0">
                        <a:solidFill>
                          <a:schemeClr val="bg1"/>
                        </a:solidFill>
                      </a:endParaRPr>
                    </a:p>
                  </a:txBody>
                  <a:tcPr marL="121888" marR="121888"/>
                </a:tc>
                <a:extLst>
                  <a:ext uri="{0D108BD9-81ED-4DB2-BD59-A6C34878D82A}">
                    <a16:rowId xmlns:a16="http://schemas.microsoft.com/office/drawing/2014/main" val="10001"/>
                  </a:ext>
                </a:extLst>
              </a:tr>
            </a:tbl>
          </a:graphicData>
        </a:graphic>
      </p:graphicFrame>
      <p:pic>
        <p:nvPicPr>
          <p:cNvPr id="2097229" name="Picture 4" descr="_20171130_160446.JPG"/>
          <p:cNvPicPr>
            <a:picLocks noChangeAspect="1"/>
          </p:cNvPicPr>
          <p:nvPr/>
        </p:nvPicPr>
        <p:blipFill>
          <a:blip r:embed="rId2" cstate="print"/>
          <a:srcRect/>
          <a:stretch>
            <a:fillRect/>
          </a:stretch>
        </p:blipFill>
        <p:spPr>
          <a:xfrm>
            <a:off x="7714841" y="4071942"/>
            <a:ext cx="4475573" cy="2786058"/>
          </a:xfrm>
          <a:prstGeom prst="rect">
            <a:avLst/>
          </a:prstGeom>
        </p:spPr>
      </p:pic>
      <p:sp>
        <p:nvSpPr>
          <p:cNvPr id="1048851" name="Slide Number Placeholder 5"/>
          <p:cNvSpPr>
            <a:spLocks noGrp="1"/>
          </p:cNvSpPr>
          <p:nvPr>
            <p:ph type="sldNum" sz="quarter" idx="12"/>
          </p:nvPr>
        </p:nvSpPr>
        <p:spPr/>
        <p:txBody>
          <a:bodyPr/>
          <a:lstStyle/>
          <a:p>
            <a:fld id="{69A0BA5C-8526-48FE-806E-1F279A5A4EFA}" type="slidenum">
              <a:rPr lang="en-IN" smtClean="0"/>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Content Placeholder 4"/>
          <p:cNvSpPr>
            <a:spLocks noGrp="1"/>
          </p:cNvSpPr>
          <p:nvPr>
            <p:ph idx="1"/>
          </p:nvPr>
        </p:nvSpPr>
        <p:spPr>
          <a:xfrm>
            <a:off x="523836" y="357166"/>
            <a:ext cx="11287205" cy="5857916"/>
          </a:xfrm>
          <a:solidFill>
            <a:schemeClr val="accent4">
              <a:lumMod val="20000"/>
              <a:lumOff val="80000"/>
            </a:schemeClr>
          </a:solidFill>
        </p:spPr>
        <p:txBody>
          <a:bodyPr>
            <a:normAutofit/>
          </a:bodyPr>
          <a:lstStyle/>
          <a:p>
            <a:r>
              <a:rPr lang="en-US" sz="2400" b="1" dirty="0" err="1"/>
              <a:t>Mandibular</a:t>
            </a:r>
            <a:r>
              <a:rPr lang="en-US" sz="2400" b="1" dirty="0"/>
              <a:t> second molar </a:t>
            </a:r>
          </a:p>
          <a:p>
            <a:pPr>
              <a:buNone/>
            </a:pPr>
            <a:r>
              <a:rPr lang="en-IN" sz="2400" dirty="0"/>
              <a:t>This tooth is very similar to the first molar, except that the pulp chamber has four pulp horns only, and less surrounding dentin bulk.</a:t>
            </a:r>
          </a:p>
          <a:p>
            <a:endParaRPr lang="en-IN" sz="2400" b="1" dirty="0"/>
          </a:p>
          <a:p>
            <a:pPr>
              <a:buNone/>
            </a:pPr>
            <a:r>
              <a:rPr lang="en-IN" sz="2400" b="1" dirty="0" err="1"/>
              <a:t>Mandibular</a:t>
            </a:r>
            <a:r>
              <a:rPr lang="en-IN" sz="2400" b="1" dirty="0"/>
              <a:t> third molar </a:t>
            </a:r>
          </a:p>
          <a:p>
            <a:r>
              <a:rPr lang="en-IN" sz="2400" dirty="0"/>
              <a:t>there are infinite anatomical  variations in these teeth </a:t>
            </a:r>
          </a:p>
          <a:p>
            <a:r>
              <a:rPr lang="en-IN" sz="2400" dirty="0"/>
              <a:t> They can have some similarities to first molars if they have five cusps, yet, they can be similar to the second molar if they have four cusps. </a:t>
            </a:r>
          </a:p>
          <a:p>
            <a:r>
              <a:rPr lang="en-IN" sz="2400" dirty="0"/>
              <a:t>As in the upper third </a:t>
            </a:r>
            <a:r>
              <a:rPr lang="en-IN" sz="2400" baseline="30000" dirty="0"/>
              <a:t> </a:t>
            </a:r>
            <a:r>
              <a:rPr lang="en-IN" sz="2400" dirty="0"/>
              <a:t>molars the pulp chamber in the lower is</a:t>
            </a:r>
            <a:r>
              <a:rPr lang="en-IN" sz="2400" i="1" dirty="0"/>
              <a:t>  very much deviated </a:t>
            </a:r>
            <a:r>
              <a:rPr lang="en-IN" sz="2400" i="1" baseline="30000" dirty="0"/>
              <a:t> </a:t>
            </a:r>
            <a:r>
              <a:rPr lang="en-IN" sz="2400" i="1" dirty="0" err="1"/>
              <a:t>occlusally</a:t>
            </a:r>
            <a:r>
              <a:rPr lang="en-IN" sz="2400" i="1" dirty="0"/>
              <a:t>, with severe flaring of the pulp chamber apically.</a:t>
            </a:r>
          </a:p>
          <a:p>
            <a:r>
              <a:rPr lang="en-IN" sz="2400" dirty="0"/>
              <a:t>There is a great tendency for a </a:t>
            </a:r>
            <a:r>
              <a:rPr lang="en-IN" sz="2400" dirty="0" err="1"/>
              <a:t>mesio</a:t>
            </a:r>
            <a:r>
              <a:rPr lang="en-IN" sz="2400" dirty="0"/>
              <a:t>-lingual </a:t>
            </a:r>
            <a:r>
              <a:rPr lang="en-IN" sz="2400" dirty="0" err="1"/>
              <a:t>angulation</a:t>
            </a:r>
            <a:r>
              <a:rPr lang="en-IN" sz="2400" dirty="0"/>
              <a:t>  of the  tooth as a whole, which increases the probability of </a:t>
            </a:r>
            <a:r>
              <a:rPr lang="en-IN" sz="2400" dirty="0" err="1"/>
              <a:t>mesial</a:t>
            </a:r>
            <a:r>
              <a:rPr lang="en-IN" sz="2400" dirty="0"/>
              <a:t> and  lingual surface perforation, together with distal and pulpal perforation in attempting to prepare pin channels there. </a:t>
            </a:r>
          </a:p>
        </p:txBody>
      </p:sp>
      <p:pic>
        <p:nvPicPr>
          <p:cNvPr id="2097230" name="Picture 2" descr="_20171130_160503.JPG"/>
          <p:cNvPicPr>
            <a:picLocks noChangeAspect="1"/>
          </p:cNvPicPr>
          <p:nvPr/>
        </p:nvPicPr>
        <p:blipFill>
          <a:blip r:embed="rId2" cstate="print"/>
          <a:srcRect/>
          <a:stretch>
            <a:fillRect/>
          </a:stretch>
        </p:blipFill>
        <p:spPr>
          <a:xfrm>
            <a:off x="7524388" y="1285860"/>
            <a:ext cx="4380390" cy="952106"/>
          </a:xfrm>
          <a:prstGeom prst="rect">
            <a:avLst/>
          </a:prstGeom>
          <a:ln>
            <a:solidFill>
              <a:schemeClr val="tx1"/>
            </a:solidFill>
          </a:ln>
        </p:spPr>
      </p:pic>
      <p:sp>
        <p:nvSpPr>
          <p:cNvPr id="1048853" name="Slide Number Placeholder 3"/>
          <p:cNvSpPr>
            <a:spLocks noGrp="1"/>
          </p:cNvSpPr>
          <p:nvPr>
            <p:ph type="sldNum" sz="quarter" idx="12"/>
          </p:nvPr>
        </p:nvSpPr>
        <p:spPr/>
        <p:txBody>
          <a:bodyPr/>
          <a:lstStyle/>
          <a:p>
            <a:fld id="{69A0BA5C-8526-48FE-806E-1F279A5A4EFA}" type="slidenum">
              <a:rPr lang="en-IN" smtClean="0"/>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Content Placeholder 2"/>
          <p:cNvSpPr>
            <a:spLocks noGrp="1"/>
          </p:cNvSpPr>
          <p:nvPr>
            <p:ph idx="1"/>
          </p:nvPr>
        </p:nvSpPr>
        <p:spPr>
          <a:xfrm>
            <a:off x="839570" y="1184988"/>
            <a:ext cx="10512862" cy="4991976"/>
          </a:xfrm>
        </p:spPr>
        <p:txBody>
          <a:bodyPr>
            <a:noAutofit/>
          </a:bodyPr>
          <a:lstStyle/>
          <a:p>
            <a:pPr lvl="0"/>
            <a:r>
              <a:rPr lang="en-US" dirty="0" err="1">
                <a:latin typeface="Times New Roman" panose="02020603050405020304" pitchFamily="18" charset="0"/>
                <a:cs typeface="Times New Roman" panose="02020603050405020304" pitchFamily="18" charset="0"/>
              </a:rPr>
              <a:t>Mechano</a:t>
            </a:r>
            <a:r>
              <a:rPr lang="en-US" dirty="0">
                <a:latin typeface="Times New Roman" panose="02020603050405020304" pitchFamily="18" charset="0"/>
                <a:cs typeface="Times New Roman" panose="02020603050405020304" pitchFamily="18" charset="0"/>
              </a:rPr>
              <a:t> anatomical principles for pin placement</a:t>
            </a:r>
          </a:p>
          <a:p>
            <a:pPr lvl="0"/>
            <a:r>
              <a:rPr lang="en-US" dirty="0">
                <a:latin typeface="Times New Roman" panose="02020603050405020304" pitchFamily="18" charset="0"/>
                <a:cs typeface="Times New Roman" panose="02020603050405020304" pitchFamily="18" charset="0"/>
              </a:rPr>
              <a:t>Principles for pin placement.</a:t>
            </a:r>
          </a:p>
          <a:p>
            <a:pPr lvl="0"/>
            <a:r>
              <a:rPr lang="en-US" dirty="0">
                <a:latin typeface="Times New Roman" panose="02020603050405020304" pitchFamily="18" charset="0"/>
                <a:cs typeface="Times New Roman" panose="02020603050405020304" pitchFamily="18" charset="0"/>
              </a:rPr>
              <a:t>Complication during pin placement						</a:t>
            </a:r>
          </a:p>
          <a:p>
            <a:pPr lvl="0"/>
            <a:r>
              <a:rPr lang="en-US" dirty="0">
                <a:latin typeface="Times New Roman" panose="02020603050405020304" pitchFamily="18" charset="0"/>
                <a:cs typeface="Times New Roman" panose="02020603050405020304" pitchFamily="18" charset="0"/>
              </a:rPr>
              <a:t>Failure of pin retained restorations		</a:t>
            </a:r>
          </a:p>
          <a:p>
            <a:pPr lvl="0"/>
            <a:r>
              <a:rPr lang="en-US" dirty="0">
                <a:latin typeface="Times New Roman" panose="02020603050405020304" pitchFamily="18" charset="0"/>
                <a:cs typeface="Times New Roman" panose="02020603050405020304" pitchFamily="18" charset="0"/>
              </a:rPr>
              <a:t>Slot retained amalgam restorations		</a:t>
            </a:r>
          </a:p>
          <a:p>
            <a:pPr lvl="0"/>
            <a:r>
              <a:rPr lang="en-US" dirty="0">
                <a:latin typeface="Times New Roman" panose="02020603050405020304" pitchFamily="18" charset="0"/>
                <a:cs typeface="Times New Roman" panose="02020603050405020304" pitchFamily="18" charset="0"/>
              </a:rPr>
              <a:t>Amalgam foundations	</a:t>
            </a:r>
          </a:p>
          <a:p>
            <a:pPr lvl="0"/>
            <a:r>
              <a:rPr lang="en-US" dirty="0">
                <a:latin typeface="Times New Roman" panose="02020603050405020304" pitchFamily="18" charset="0"/>
                <a:cs typeface="Times New Roman" panose="02020603050405020304" pitchFamily="18" charset="0"/>
              </a:rPr>
              <a:t>Chamber retention</a:t>
            </a:r>
          </a:p>
          <a:p>
            <a:pPr lvl="0"/>
            <a:r>
              <a:rPr lang="en-US" dirty="0">
                <a:latin typeface="Times New Roman" panose="02020603050405020304" pitchFamily="18" charset="0"/>
                <a:cs typeface="Times New Roman" panose="02020603050405020304" pitchFamily="18" charset="0"/>
              </a:rPr>
              <a:t>Restorative technique</a:t>
            </a:r>
          </a:p>
          <a:p>
            <a:pPr lvl="0"/>
            <a:r>
              <a:rPr lang="en-US" dirty="0">
                <a:latin typeface="Times New Roman" panose="02020603050405020304" pitchFamily="18" charset="0"/>
                <a:cs typeface="Times New Roman" panose="02020603050405020304" pitchFamily="18" charset="0"/>
              </a:rPr>
              <a:t>Bonded amalgam</a:t>
            </a:r>
          </a:p>
          <a:p>
            <a:pPr lvl="0"/>
            <a:r>
              <a:rPr lang="en-US" dirty="0">
                <a:latin typeface="Times New Roman" panose="02020603050405020304" pitchFamily="18" charset="0"/>
                <a:cs typeface="Times New Roman" panose="02020603050405020304" pitchFamily="18" charset="0"/>
              </a:rPr>
              <a:t>Conclusion</a:t>
            </a:r>
          </a:p>
          <a:p>
            <a:pPr lvl="0"/>
            <a:r>
              <a:rPr lang="en-US" dirty="0">
                <a:latin typeface="Times New Roman" panose="02020603050405020304" pitchFamily="18" charset="0"/>
                <a:cs typeface="Times New Roman" panose="02020603050405020304" pitchFamily="18" charset="0"/>
              </a:rPr>
              <a:t>References 				</a:t>
            </a:r>
          </a:p>
          <a:p>
            <a:pPr lvl="0">
              <a:buNone/>
            </a:pPr>
            <a:r>
              <a:rPr lang="en-US" dirty="0"/>
              <a:t>	</a:t>
            </a:r>
          </a:p>
        </p:txBody>
      </p:sp>
      <p:sp>
        <p:nvSpPr>
          <p:cNvPr id="2" name="TextBox 1">
            <a:extLst>
              <a:ext uri="{FF2B5EF4-FFF2-40B4-BE49-F238E27FC236}">
                <a16:creationId xmlns:a16="http://schemas.microsoft.com/office/drawing/2014/main" id="{729E5C96-C06F-87C6-0432-2ED7BEDDEB45}"/>
              </a:ext>
            </a:extLst>
          </p:cNvPr>
          <p:cNvSpPr txBox="1"/>
          <p:nvPr/>
        </p:nvSpPr>
        <p:spPr>
          <a:xfrm>
            <a:off x="2360645" y="270588"/>
            <a:ext cx="3396343" cy="646331"/>
          </a:xfrm>
          <a:prstGeom prst="rect">
            <a:avLst/>
          </a:prstGeom>
          <a:noFill/>
        </p:spPr>
        <p:txBody>
          <a:bodyPr wrap="square" rtlCol="0">
            <a:spAutoFit/>
          </a:bodyPr>
          <a:lstStyle/>
          <a:p>
            <a:r>
              <a:rPr lang="en-US" sz="3600" dirty="0"/>
              <a:t>Table of Content </a:t>
            </a:r>
            <a:endParaRPr lang="en-IN" sz="36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4" name="Title 1"/>
          <p:cNvSpPr>
            <a:spLocks noGrp="1"/>
          </p:cNvSpPr>
          <p:nvPr>
            <p:ph type="title"/>
          </p:nvPr>
        </p:nvSpPr>
        <p:spPr/>
        <p:txBody>
          <a:bodyPr/>
          <a:lstStyle/>
          <a:p>
            <a:endParaRPr lang="en-US"/>
          </a:p>
        </p:txBody>
      </p:sp>
      <p:pic>
        <p:nvPicPr>
          <p:cNvPr id="2097231" name="Picture 2"/>
          <p:cNvPicPr>
            <a:picLocks noGrp="1" noChangeAspect="1" noChangeArrowheads="1"/>
          </p:cNvPicPr>
          <p:nvPr>
            <p:ph idx="1"/>
          </p:nvPr>
        </p:nvPicPr>
        <p:blipFill>
          <a:blip r:embed="rId2">
            <a:lum bright="-24000" contrast="42000"/>
          </a:blip>
          <a:srcRect l="5699" t="5493" r="3729" b="11198"/>
          <a:stretch>
            <a:fillRect/>
          </a:stretch>
        </p:blipFill>
        <p:spPr bwMode="auto">
          <a:xfrm>
            <a:off x="309523" y="500043"/>
            <a:ext cx="8279211" cy="5895995"/>
          </a:xfrm>
          <a:prstGeom prst="rect">
            <a:avLst/>
          </a:prstGeom>
          <a:noFill/>
          <a:ln w="28575" cap="sq">
            <a:solidFill>
              <a:srgbClr val="CC6600"/>
            </a:solidFill>
            <a:miter lim="800000"/>
            <a:headEnd type="none" w="sm" len="sm"/>
            <a:tailEnd type="none" w="sm" len="sm"/>
          </a:ln>
          <a:effectLst/>
        </p:spPr>
      </p:pic>
      <p:pic>
        <p:nvPicPr>
          <p:cNvPr id="2097232" name="Picture 5"/>
          <p:cNvPicPr>
            <a:picLocks noChangeAspect="1" noChangeArrowheads="1"/>
          </p:cNvPicPr>
          <p:nvPr/>
        </p:nvPicPr>
        <p:blipFill>
          <a:blip r:embed="rId3">
            <a:lum bright="-12000" contrast="24000"/>
          </a:blip>
          <a:srcRect b="16884"/>
          <a:stretch>
            <a:fillRect/>
          </a:stretch>
        </p:blipFill>
        <p:spPr bwMode="auto">
          <a:xfrm>
            <a:off x="8991600" y="2362201"/>
            <a:ext cx="2514600" cy="1490663"/>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3" name="Picture 2"/>
          <p:cNvPicPr>
            <a:picLocks noGrp="1" noChangeAspect="1" noChangeArrowheads="1"/>
          </p:cNvPicPr>
          <p:nvPr>
            <p:ph idx="1"/>
          </p:nvPr>
        </p:nvPicPr>
        <p:blipFill>
          <a:blip r:embed="rId2">
            <a:lum bright="-12000" contrast="42000"/>
          </a:blip>
          <a:srcRect l="14285" t="5952" r="13095" b="2380"/>
          <a:stretch>
            <a:fillRect/>
          </a:stretch>
        </p:blipFill>
        <p:spPr bwMode="auto">
          <a:xfrm>
            <a:off x="1219200" y="990600"/>
            <a:ext cx="6066980" cy="5486400"/>
          </a:xfrm>
          <a:prstGeom prst="rect">
            <a:avLst/>
          </a:prstGeom>
          <a:noFill/>
          <a:ln w="28575" cap="sq">
            <a:solidFill>
              <a:srgbClr val="CC6600"/>
            </a:solidFill>
            <a:miter lim="800000"/>
            <a:headEnd type="none" w="sm" len="sm"/>
            <a:tailEnd type="none" w="sm" len="sm"/>
          </a:ln>
          <a:effectLst/>
        </p:spPr>
      </p:pic>
      <p:pic>
        <p:nvPicPr>
          <p:cNvPr id="2097234" name="Picture 3"/>
          <p:cNvPicPr>
            <a:picLocks noChangeAspect="1" noChangeArrowheads="1"/>
          </p:cNvPicPr>
          <p:nvPr/>
        </p:nvPicPr>
        <p:blipFill>
          <a:blip r:embed="rId3">
            <a:lum bright="-12000" contrast="24000"/>
          </a:blip>
          <a:srcRect/>
          <a:stretch>
            <a:fillRect/>
          </a:stretch>
        </p:blipFill>
        <p:spPr bwMode="auto">
          <a:xfrm>
            <a:off x="7924800" y="2786857"/>
            <a:ext cx="2286000" cy="1368425"/>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HOW TO CHECK PIN ALIGNMENT </a:t>
            </a:r>
          </a:p>
          <a:p>
            <a:r>
              <a:rPr lang="en-IN" dirty="0"/>
              <a:t>MECHANO-ANATOMICAL ASPECTS OF PIN </a:t>
            </a:r>
            <a:r>
              <a:rPr lang="en-IN"/>
              <a:t>RESTAINED RESTORATION</a:t>
            </a:r>
          </a:p>
          <a:p>
            <a:r>
              <a:rPr lang="en-IN"/>
              <a:t> </a:t>
            </a:r>
            <a:endParaRPr lang="en-IN" dirty="0"/>
          </a:p>
        </p:txBody>
      </p:sp>
    </p:spTree>
    <p:extLst>
      <p:ext uri="{BB962C8B-B14F-4D97-AF65-F5344CB8AC3E}">
        <p14:creationId xmlns:p14="http://schemas.microsoft.com/office/powerpoint/2010/main" val="468582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Content Placeholder 2"/>
          <p:cNvSpPr>
            <a:spLocks noGrp="1"/>
          </p:cNvSpPr>
          <p:nvPr>
            <p:ph idx="1"/>
          </p:nvPr>
        </p:nvSpPr>
        <p:spPr>
          <a:xfrm>
            <a:off x="952464" y="714357"/>
            <a:ext cx="10542844" cy="5785665"/>
          </a:xfrm>
          <a:solidFill>
            <a:schemeClr val="accent6">
              <a:lumMod val="20000"/>
              <a:lumOff val="80000"/>
            </a:schemeClr>
          </a:solidFill>
          <a:ln>
            <a:solidFill>
              <a:schemeClr val="tx1"/>
            </a:solidFill>
          </a:ln>
        </p:spPr>
        <p:txBody>
          <a:bodyPr/>
          <a:lstStyle/>
          <a:p>
            <a:pPr marL="0" indent="0">
              <a:buNone/>
            </a:pPr>
            <a:r>
              <a:rPr lang="en-US" dirty="0" err="1"/>
              <a:t>D.Cavity</a:t>
            </a:r>
            <a:r>
              <a:rPr lang="en-US" dirty="0"/>
              <a:t> end of pin is chisel or wedge shaped or irregular </a:t>
            </a:r>
            <a:r>
              <a:rPr lang="en-US" dirty="0">
                <a:sym typeface="Wingdings" panose="05000000000000000000" pitchFamily="2" charset="2"/>
              </a:rPr>
              <a:t>creation of shear line fatigue of restoration</a:t>
            </a:r>
          </a:p>
          <a:p>
            <a:pPr marL="0" indent="0">
              <a:buNone/>
            </a:pPr>
            <a:endParaRPr lang="en-US" dirty="0">
              <a:sym typeface="Wingdings" panose="05000000000000000000" pitchFamily="2" charset="2"/>
            </a:endParaRPr>
          </a:p>
          <a:p>
            <a:endParaRPr lang="en-US" dirty="0">
              <a:sym typeface="Wingdings" panose="05000000000000000000" pitchFamily="2" charset="2"/>
            </a:endParaRPr>
          </a:p>
          <a:p>
            <a:pPr algn="just">
              <a:buNone/>
            </a:pPr>
            <a:endParaRPr lang="en-US" dirty="0">
              <a:cs typeface="Times New Roman" panose="02020603050405020304" pitchFamily="18" charset="0"/>
            </a:endParaRPr>
          </a:p>
          <a:p>
            <a:pPr algn="just">
              <a:buNone/>
            </a:pPr>
            <a:endParaRPr lang="en-US" dirty="0">
              <a:cs typeface="Times New Roman" panose="02020603050405020304" pitchFamily="18" charset="0"/>
            </a:endParaRPr>
          </a:p>
          <a:p>
            <a:pPr algn="just">
              <a:buNone/>
            </a:pPr>
            <a:r>
              <a:rPr lang="en-US" dirty="0" err="1">
                <a:cs typeface="Times New Roman" panose="02020603050405020304" pitchFamily="18" charset="0"/>
              </a:rPr>
              <a:t>E.Non</a:t>
            </a:r>
            <a:r>
              <a:rPr lang="en-US" dirty="0">
                <a:cs typeface="Times New Roman" panose="02020603050405020304" pitchFamily="18" charset="0"/>
              </a:rPr>
              <a:t> adaptability of the restorative material to the pin will induce stresses.  Amalgam offers less voids and more adaptability around pins than composite resins do. </a:t>
            </a:r>
          </a:p>
          <a:p>
            <a:pPr>
              <a:buNone/>
            </a:pPr>
            <a:endParaRPr lang="en-US" dirty="0">
              <a:latin typeface="Garamond" panose="02020404030301010803" pitchFamily="18" charset="0"/>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pic>
        <p:nvPicPr>
          <p:cNvPr id="2097211" name="Picture 2"/>
          <p:cNvPicPr>
            <a:picLocks noChangeAspect="1" noChangeArrowheads="1"/>
          </p:cNvPicPr>
          <p:nvPr/>
        </p:nvPicPr>
        <p:blipFill rotWithShape="1">
          <a:blip r:embed="rId2">
            <a:lum bright="-12000" contrast="18000"/>
          </a:blip>
          <a:srcRect l="46477" t="7912" r="12986" b="70000"/>
          <a:stretch>
            <a:fillRect/>
          </a:stretch>
        </p:blipFill>
        <p:spPr bwMode="auto">
          <a:xfrm>
            <a:off x="8239140" y="1357298"/>
            <a:ext cx="1676400" cy="1600200"/>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itle 2"/>
          <p:cNvSpPr>
            <a:spLocks noGrp="1"/>
          </p:cNvSpPr>
          <p:nvPr>
            <p:ph type="title"/>
          </p:nvPr>
        </p:nvSpPr>
        <p:spPr/>
        <p:txBody>
          <a:bodyPr/>
          <a:lstStyle/>
          <a:p>
            <a:r>
              <a:rPr lang="en-US" b="1" u="sng" dirty="0">
                <a:solidFill>
                  <a:srgbClr val="002060"/>
                </a:solidFill>
              </a:rPr>
              <a:t>PINS AND TENSILE STRENGTH</a:t>
            </a:r>
          </a:p>
        </p:txBody>
      </p:sp>
      <p:sp>
        <p:nvSpPr>
          <p:cNvPr id="1048804" name="Content Placeholder 1"/>
          <p:cNvSpPr>
            <a:spLocks noGrp="1"/>
          </p:cNvSpPr>
          <p:nvPr>
            <p:ph idx="1"/>
          </p:nvPr>
        </p:nvSpPr>
        <p:spPr>
          <a:solidFill>
            <a:schemeClr val="accent2">
              <a:lumMod val="20000"/>
              <a:lumOff val="80000"/>
            </a:schemeClr>
          </a:solidFill>
        </p:spPr>
        <p:txBody>
          <a:bodyPr>
            <a:normAutofit/>
          </a:bodyPr>
          <a:lstStyle/>
          <a:p>
            <a:pPr algn="just">
              <a:buNone/>
            </a:pPr>
            <a:r>
              <a:rPr lang="en-US" dirty="0">
                <a:cs typeface="Times New Roman" panose="02020603050405020304" pitchFamily="18" charset="0"/>
              </a:rPr>
              <a:t>A. severe reduction (30-40%) in tensile strength</a:t>
            </a:r>
            <a:r>
              <a:rPr lang="en-US" dirty="0">
                <a:cs typeface="Times New Roman" panose="02020603050405020304" pitchFamily="18" charset="0"/>
                <a:sym typeface="Wingdings" panose="05000000000000000000" pitchFamily="2" charset="2"/>
              </a:rPr>
              <a:t></a:t>
            </a:r>
            <a:r>
              <a:rPr lang="en-US" dirty="0">
                <a:cs typeface="Times New Roman" panose="02020603050405020304" pitchFamily="18" charset="0"/>
              </a:rPr>
              <a:t> if the pins are placed at right angles to the direction of the tensile stresses in the restoration. </a:t>
            </a:r>
          </a:p>
          <a:p>
            <a:pPr algn="just">
              <a:buNone/>
            </a:pPr>
            <a:r>
              <a:rPr lang="en-US" dirty="0">
                <a:cs typeface="Times New Roman" panose="02020603050405020304" pitchFamily="18" charset="0"/>
              </a:rPr>
              <a:t>B.  moderate reduction in tensile strength </a:t>
            </a:r>
            <a:r>
              <a:rPr lang="en-US" dirty="0">
                <a:cs typeface="Times New Roman" panose="02020603050405020304" pitchFamily="18" charset="0"/>
                <a:sym typeface="Wingdings" panose="05000000000000000000" pitchFamily="2" charset="2"/>
              </a:rPr>
              <a:t></a:t>
            </a:r>
            <a:r>
              <a:rPr lang="en-US" dirty="0">
                <a:cs typeface="Times New Roman" panose="02020603050405020304" pitchFamily="18" charset="0"/>
              </a:rPr>
              <a:t> if the pins are placed at 45</a:t>
            </a:r>
            <a:r>
              <a:rPr lang="en-US" baseline="30000" dirty="0">
                <a:cs typeface="Times New Roman" panose="02020603050405020304" pitchFamily="18" charset="0"/>
              </a:rPr>
              <a:t>0</a:t>
            </a:r>
            <a:r>
              <a:rPr lang="en-US" dirty="0">
                <a:cs typeface="Times New Roman" panose="02020603050405020304" pitchFamily="18" charset="0"/>
              </a:rPr>
              <a:t> to the direction of the induced stresses. </a:t>
            </a:r>
          </a:p>
          <a:p>
            <a:pPr algn="just">
              <a:buNone/>
            </a:pPr>
            <a:r>
              <a:rPr lang="en-US" dirty="0">
                <a:cs typeface="Times New Roman" panose="02020603050405020304" pitchFamily="18" charset="0"/>
              </a:rPr>
              <a:t>C.    No reduction in tensile strength </a:t>
            </a:r>
            <a:r>
              <a:rPr lang="en-US" dirty="0">
                <a:cs typeface="Times New Roman" panose="02020603050405020304" pitchFamily="18" charset="0"/>
                <a:sym typeface="Wingdings" panose="05000000000000000000" pitchFamily="2" charset="2"/>
              </a:rPr>
              <a:t></a:t>
            </a:r>
            <a:r>
              <a:rPr lang="en-US" dirty="0">
                <a:cs typeface="Times New Roman" panose="02020603050405020304" pitchFamily="18" charset="0"/>
              </a:rPr>
              <a:t> if the pins are placed parallel to the direction of tensile stresses in the restoration.</a:t>
            </a:r>
          </a:p>
          <a:p>
            <a:pPr algn="just">
              <a:buNone/>
            </a:pPr>
            <a:r>
              <a:rPr lang="en-US" b="1" dirty="0">
                <a:cs typeface="Times New Roman" panose="02020603050405020304" pitchFamily="18" charset="0"/>
              </a:rPr>
              <a:t> </a:t>
            </a:r>
            <a:endParaRPr lang="en-US" dirty="0">
              <a:cs typeface="Times New Roman" panose="02020603050405020304" pitchFamily="18" charset="0"/>
            </a:endParaRPr>
          </a:p>
          <a:p>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Title 5"/>
          <p:cNvSpPr>
            <a:spLocks noGrp="1"/>
          </p:cNvSpPr>
          <p:nvPr>
            <p:ph type="title"/>
          </p:nvPr>
        </p:nvSpPr>
        <p:spPr>
          <a:xfrm>
            <a:off x="1589" y="365127"/>
            <a:ext cx="12188824" cy="1325563"/>
          </a:xfrm>
        </p:spPr>
        <p:txBody>
          <a:bodyPr>
            <a:normAutofit/>
          </a:bodyPr>
          <a:lstStyle/>
          <a:p>
            <a:r>
              <a:rPr lang="en-IN" sz="4000" b="1" u="sng" dirty="0">
                <a:solidFill>
                  <a:srgbClr val="002060"/>
                </a:solidFill>
              </a:rPr>
              <a:t>ANATOMICAL ASPECTS OF PIN RETAINED RESTORATIONS</a:t>
            </a:r>
            <a:endParaRPr lang="en-US" sz="4000" b="1" u="sng" dirty="0">
              <a:solidFill>
                <a:srgbClr val="002060"/>
              </a:solidFill>
            </a:endParaRPr>
          </a:p>
        </p:txBody>
      </p:sp>
      <p:pic>
        <p:nvPicPr>
          <p:cNvPr id="2097212" name="Picture 2"/>
          <p:cNvPicPr>
            <a:picLocks noGrp="1" noChangeAspect="1" noChangeArrowheads="1"/>
          </p:cNvPicPr>
          <p:nvPr>
            <p:ph idx="4294967295"/>
          </p:nvPr>
        </p:nvPicPr>
        <p:blipFill>
          <a:blip r:embed="rId2"/>
          <a:srcRect t="11392" r="1941" b="53165"/>
          <a:stretch>
            <a:fillRect/>
          </a:stretch>
        </p:blipFill>
        <p:spPr bwMode="auto">
          <a:xfrm>
            <a:off x="666712" y="1785926"/>
            <a:ext cx="10983593" cy="2928958"/>
          </a:xfrm>
          <a:prstGeom prst="rect">
            <a:avLst/>
          </a:prstGeom>
          <a:solidFill>
            <a:schemeClr val="tx1"/>
          </a:solidFill>
          <a:ln w="9525">
            <a:solidFill>
              <a:schemeClr val="tx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Content Placeholder 2"/>
          <p:cNvSpPr>
            <a:spLocks noGrp="1"/>
          </p:cNvSpPr>
          <p:nvPr>
            <p:ph idx="1"/>
          </p:nvPr>
        </p:nvSpPr>
        <p:spPr>
          <a:xfrm>
            <a:off x="523837" y="428604"/>
            <a:ext cx="11430080" cy="5715040"/>
          </a:xfrm>
          <a:solidFill>
            <a:schemeClr val="accent6">
              <a:lumMod val="20000"/>
              <a:lumOff val="80000"/>
            </a:schemeClr>
          </a:solidFill>
          <a:ln>
            <a:solidFill>
              <a:schemeClr val="tx1"/>
            </a:solidFill>
          </a:ln>
        </p:spPr>
        <p:txBody>
          <a:bodyPr>
            <a:normAutofit fontScale="92500" lnSpcReduction="10000"/>
          </a:bodyPr>
          <a:lstStyle/>
          <a:p>
            <a:pPr>
              <a:buNone/>
            </a:pPr>
            <a:r>
              <a:rPr lang="en-US" sz="4000" b="1" u="sng" dirty="0">
                <a:solidFill>
                  <a:srgbClr val="002060"/>
                </a:solidFill>
              </a:rPr>
              <a:t>ANATOMICAL ASPECTS OF PIN-RETAINED RESTORATIONS</a:t>
            </a:r>
          </a:p>
          <a:p>
            <a:pPr>
              <a:buNone/>
            </a:pPr>
            <a:endParaRPr lang="en-US" sz="4000" b="1" dirty="0"/>
          </a:p>
          <a:p>
            <a:pPr>
              <a:buNone/>
            </a:pPr>
            <a:r>
              <a:rPr lang="en-IN" dirty="0"/>
              <a:t> </a:t>
            </a:r>
          </a:p>
          <a:p>
            <a:pPr marL="514350" indent="-514350">
              <a:buAutoNum type="alphaLcParenR"/>
            </a:pPr>
            <a:r>
              <a:rPr lang="en-US" b="1" dirty="0">
                <a:solidFill>
                  <a:srgbClr val="FF0000"/>
                </a:solidFill>
              </a:rPr>
              <a:t>KNOWLEDGE OF ANATOMY</a:t>
            </a:r>
          </a:p>
          <a:p>
            <a:pPr marL="514350" indent="-514350">
              <a:buNone/>
            </a:pPr>
            <a:endParaRPr lang="en-US" b="1" dirty="0"/>
          </a:p>
          <a:p>
            <a:pPr>
              <a:buNone/>
            </a:pPr>
            <a:r>
              <a:rPr lang="en-IN" dirty="0"/>
              <a:t>     full comprehension of the tooth anatomy, its invested and investing tissues, particularly in a spatial three-dimensional pattern is basic to the drilling of pin channels without perforation or encroaching on that essential anatomy.</a:t>
            </a:r>
          </a:p>
          <a:p>
            <a:pPr>
              <a:buNone/>
            </a:pPr>
            <a:endParaRPr lang="en-IN" dirty="0"/>
          </a:p>
          <a:p>
            <a:pPr>
              <a:buNone/>
            </a:pPr>
            <a:r>
              <a:rPr lang="en-US" b="1" dirty="0">
                <a:solidFill>
                  <a:srgbClr val="FF0000"/>
                </a:solidFill>
              </a:rPr>
              <a:t>B) RADIOGRAPHS</a:t>
            </a:r>
          </a:p>
          <a:p>
            <a:pPr>
              <a:buNone/>
            </a:pPr>
            <a:endParaRPr lang="en-US" b="1" dirty="0"/>
          </a:p>
          <a:p>
            <a:r>
              <a:rPr lang="en-IN" dirty="0"/>
              <a:t>Although x-rays only illustrate the tooth in one plane, they  are helpful in getting a basic idea about the dimensions of the dentin in this plane.</a:t>
            </a:r>
          </a:p>
        </p:txBody>
      </p:sp>
      <p:sp>
        <p:nvSpPr>
          <p:cNvPr id="1048811" name="Slide Number Placeholder 3"/>
          <p:cNvSpPr>
            <a:spLocks noGrp="1"/>
          </p:cNvSpPr>
          <p:nvPr>
            <p:ph type="sldNum" sz="quarter" idx="12"/>
          </p:nvPr>
        </p:nvSpPr>
        <p:spPr/>
        <p:txBody>
          <a:bodyPr/>
          <a:lstStyle/>
          <a:p>
            <a:fld id="{69A0BA5C-8526-48FE-806E-1F279A5A4EFA}" type="slidenum">
              <a:rPr lang="en-IN" smtClean="0"/>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Content Placeholder 2"/>
          <p:cNvSpPr>
            <a:spLocks noGrp="1"/>
          </p:cNvSpPr>
          <p:nvPr>
            <p:ph idx="1"/>
          </p:nvPr>
        </p:nvSpPr>
        <p:spPr>
          <a:xfrm>
            <a:off x="523837" y="500042"/>
            <a:ext cx="10358511" cy="5214974"/>
          </a:xfrm>
          <a:solidFill>
            <a:schemeClr val="accent6">
              <a:lumMod val="20000"/>
              <a:lumOff val="80000"/>
            </a:schemeClr>
          </a:solidFill>
        </p:spPr>
        <p:txBody>
          <a:bodyPr>
            <a:noAutofit/>
          </a:bodyPr>
          <a:lstStyle/>
          <a:p>
            <a:pPr>
              <a:buNone/>
            </a:pPr>
            <a:r>
              <a:rPr lang="en-IN" sz="2400" b="1" dirty="0">
                <a:solidFill>
                  <a:srgbClr val="FF0000"/>
                </a:solidFill>
              </a:rPr>
              <a:t>C) OUTER SURFACE OF THE TOOTH</a:t>
            </a:r>
            <a:r>
              <a:rPr lang="en-IN" sz="2400" dirty="0">
                <a:solidFill>
                  <a:srgbClr val="FF0000"/>
                </a:solidFill>
              </a:rPr>
              <a:t> </a:t>
            </a:r>
          </a:p>
          <a:p>
            <a:pPr>
              <a:buNone/>
            </a:pPr>
            <a:endParaRPr lang="en-IN" sz="2400" dirty="0"/>
          </a:p>
          <a:p>
            <a:pPr>
              <a:buNone/>
            </a:pPr>
            <a:r>
              <a:rPr lang="en-IN" sz="2400" dirty="0"/>
              <a:t>The outer surface of the tooth next to the contemplated location of the pin in the dentin is the ideal guiding landmark for drilling location and </a:t>
            </a:r>
            <a:r>
              <a:rPr lang="en-IN" sz="2400" dirty="0" err="1"/>
              <a:t>angulation</a:t>
            </a:r>
            <a:r>
              <a:rPr lang="en-IN" sz="2400" dirty="0"/>
              <a:t> </a:t>
            </a:r>
          </a:p>
          <a:p>
            <a:pPr>
              <a:buNone/>
            </a:pPr>
            <a:endParaRPr lang="en-IN" sz="2400" dirty="0"/>
          </a:p>
          <a:p>
            <a:pPr>
              <a:buNone/>
            </a:pPr>
            <a:r>
              <a:rPr lang="en-IN" sz="2400" b="1" dirty="0">
                <a:solidFill>
                  <a:srgbClr val="FF0000"/>
                </a:solidFill>
              </a:rPr>
              <a:t>D)AMOUNT OF DENTIN</a:t>
            </a:r>
          </a:p>
          <a:p>
            <a:pPr>
              <a:buNone/>
            </a:pPr>
            <a:r>
              <a:rPr lang="en-IN" sz="2400" dirty="0"/>
              <a:t>Factors which lead to the obliteration of pulp chamber or root canal space will increase the dimension of dentin </a:t>
            </a:r>
          </a:p>
          <a:p>
            <a:pPr>
              <a:buNone/>
            </a:pPr>
            <a:r>
              <a:rPr lang="en-IN" sz="2400" dirty="0"/>
              <a:t>Previous pathology or instrumentation – may enlarge the space – decreasing the dimension of dentin</a:t>
            </a:r>
          </a:p>
          <a:p>
            <a:pPr>
              <a:buNone/>
            </a:pPr>
            <a:endParaRPr lang="en-IN" sz="2400" b="1" dirty="0"/>
          </a:p>
          <a:p>
            <a:pPr>
              <a:buNone/>
            </a:pPr>
            <a:r>
              <a:rPr lang="en-IN" sz="2400" b="1" dirty="0">
                <a:solidFill>
                  <a:srgbClr val="FF0000"/>
                </a:solidFill>
              </a:rPr>
              <a:t>E)ANATOMICAL FEATURES</a:t>
            </a:r>
          </a:p>
          <a:p>
            <a:pPr>
              <a:buNone/>
            </a:pPr>
            <a:r>
              <a:rPr lang="en-IN" sz="2400" dirty="0"/>
              <a:t>Abnormal anatomy on tooth surfaces, in the form of grooves or  concavities, approximating the planned pin  location will increase the possibility of surface perforation</a:t>
            </a:r>
          </a:p>
          <a:p>
            <a:pPr>
              <a:buNone/>
            </a:pPr>
            <a:endParaRPr lang="en-IN" sz="2400" dirty="0"/>
          </a:p>
        </p:txBody>
      </p:sp>
      <p:pic>
        <p:nvPicPr>
          <p:cNvPr id="2097213" name="Picture 3" descr="_20171130_155742.JPG"/>
          <p:cNvPicPr>
            <a:picLocks noChangeAspect="1"/>
          </p:cNvPicPr>
          <p:nvPr/>
        </p:nvPicPr>
        <p:blipFill>
          <a:blip r:embed="rId2" cstate="print"/>
          <a:srcRect/>
          <a:stretch>
            <a:fillRect/>
          </a:stretch>
        </p:blipFill>
        <p:spPr>
          <a:xfrm>
            <a:off x="10000219" y="3929066"/>
            <a:ext cx="2190195" cy="1285860"/>
          </a:xfrm>
          <a:prstGeom prst="rect">
            <a:avLst/>
          </a:prstGeom>
        </p:spPr>
      </p:pic>
      <p:sp>
        <p:nvSpPr>
          <p:cNvPr id="1048813" name="Slide Number Placeholder 4"/>
          <p:cNvSpPr>
            <a:spLocks noGrp="1"/>
          </p:cNvSpPr>
          <p:nvPr>
            <p:ph type="sldNum" sz="quarter" idx="12"/>
          </p:nvPr>
        </p:nvSpPr>
        <p:spPr/>
        <p:txBody>
          <a:bodyPr/>
          <a:lstStyle/>
          <a:p>
            <a:fld id="{69A0BA5C-8526-48FE-806E-1F279A5A4EFA}" type="slidenum">
              <a:rPr lang="en-IN" smtClean="0"/>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Content Placeholder 2"/>
          <p:cNvSpPr>
            <a:spLocks noGrp="1"/>
          </p:cNvSpPr>
          <p:nvPr>
            <p:ph idx="1"/>
          </p:nvPr>
        </p:nvSpPr>
        <p:spPr>
          <a:xfrm>
            <a:off x="668126" y="428604"/>
            <a:ext cx="11046200" cy="6143668"/>
          </a:xfrm>
          <a:solidFill>
            <a:schemeClr val="accent6">
              <a:lumMod val="20000"/>
              <a:lumOff val="80000"/>
            </a:schemeClr>
          </a:solidFill>
        </p:spPr>
        <p:txBody>
          <a:bodyPr>
            <a:normAutofit/>
          </a:bodyPr>
          <a:lstStyle/>
          <a:p>
            <a:pPr>
              <a:buNone/>
            </a:pPr>
            <a:r>
              <a:rPr lang="en-US" b="1" dirty="0">
                <a:solidFill>
                  <a:srgbClr val="FF0000"/>
                </a:solidFill>
              </a:rPr>
              <a:t>F. TOOTH ALIGNMENT</a:t>
            </a:r>
          </a:p>
          <a:p>
            <a:r>
              <a:rPr lang="en-IN" sz="2400" dirty="0"/>
              <a:t>Mal alignment of teeth in the form of rotation or  inclination , necessitates individual evaluation of the tooth involved to determine the best access, location, and </a:t>
            </a:r>
            <a:r>
              <a:rPr lang="en-IN" sz="2400" dirty="0" err="1"/>
              <a:t>angulation</a:t>
            </a:r>
            <a:r>
              <a:rPr lang="en-IN" sz="2400" dirty="0"/>
              <a:t> of pin channel.</a:t>
            </a:r>
          </a:p>
          <a:p>
            <a:r>
              <a:rPr lang="en-IN" sz="2400" dirty="0"/>
              <a:t> One of the most difficult teeth in which to insert a pin is an inclined tooth which has completely lost its crown </a:t>
            </a:r>
          </a:p>
          <a:p>
            <a:r>
              <a:rPr lang="en-IN" sz="2400" dirty="0"/>
              <a:t> Usually, a </a:t>
            </a:r>
            <a:r>
              <a:rPr lang="en-IN" sz="2400" dirty="0">
                <a:solidFill>
                  <a:schemeClr val="accent6">
                    <a:lumMod val="75000"/>
                  </a:schemeClr>
                </a:solidFill>
              </a:rPr>
              <a:t>surface perforation </a:t>
            </a:r>
            <a:r>
              <a:rPr lang="en-IN" sz="2400" dirty="0"/>
              <a:t>occurs toward the inclination, or a </a:t>
            </a:r>
            <a:r>
              <a:rPr lang="en-IN" sz="2400" dirty="0">
                <a:solidFill>
                  <a:schemeClr val="accent2">
                    <a:lumMod val="50000"/>
                  </a:schemeClr>
                </a:solidFill>
              </a:rPr>
              <a:t>pulp chamber (root canal system) perforation</a:t>
            </a:r>
            <a:r>
              <a:rPr lang="en-IN" sz="2400" dirty="0">
                <a:solidFill>
                  <a:srgbClr val="FFC000"/>
                </a:solidFill>
              </a:rPr>
              <a:t> </a:t>
            </a:r>
            <a:r>
              <a:rPr lang="en-IN" sz="2400" dirty="0"/>
              <a:t>occurs away from the direction of the inclination.</a:t>
            </a:r>
          </a:p>
          <a:p>
            <a:endParaRPr lang="en-IN" dirty="0"/>
          </a:p>
        </p:txBody>
      </p:sp>
      <p:pic>
        <p:nvPicPr>
          <p:cNvPr id="2097214" name="Picture 3" descr="_20171130_155813.JPG"/>
          <p:cNvPicPr>
            <a:picLocks noChangeAspect="1"/>
          </p:cNvPicPr>
          <p:nvPr/>
        </p:nvPicPr>
        <p:blipFill>
          <a:blip r:embed="rId2" cstate="print"/>
          <a:srcRect/>
          <a:stretch>
            <a:fillRect/>
          </a:stretch>
        </p:blipFill>
        <p:spPr>
          <a:xfrm>
            <a:off x="7429162" y="4143381"/>
            <a:ext cx="3667498" cy="2151314"/>
          </a:xfrm>
          <a:prstGeom prst="rect">
            <a:avLst/>
          </a:prstGeom>
          <a:ln>
            <a:solidFill>
              <a:schemeClr val="tx1"/>
            </a:solidFill>
          </a:ln>
        </p:spPr>
      </p:pic>
      <p:sp>
        <p:nvSpPr>
          <p:cNvPr id="1048815" name="Slide Number Placeholder 4"/>
          <p:cNvSpPr>
            <a:spLocks noGrp="1"/>
          </p:cNvSpPr>
          <p:nvPr>
            <p:ph type="sldNum" sz="quarter" idx="12"/>
          </p:nvPr>
        </p:nvSpPr>
        <p:spPr/>
        <p:txBody>
          <a:bodyPr/>
          <a:lstStyle/>
          <a:p>
            <a:fld id="{69A0BA5C-8526-48FE-806E-1F279A5A4EFA}" type="slidenum">
              <a:rPr lang="en-IN" smtClean="0"/>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2988</Words>
  <Application>Microsoft Office PowerPoint</Application>
  <PresentationFormat>Widescreen</PresentationFormat>
  <Paragraphs>378</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Book Antiqua</vt:lpstr>
      <vt:lpstr>Calibri</vt:lpstr>
      <vt:lpstr>Calibri Light</vt:lpstr>
      <vt:lpstr>Courier New</vt:lpstr>
      <vt:lpstr>Garamond</vt:lpstr>
      <vt:lpstr>Times New Roman</vt:lpstr>
      <vt:lpstr>Wingdings</vt:lpstr>
      <vt:lpstr>Office Theme</vt:lpstr>
      <vt:lpstr>PowerPoint Presentation</vt:lpstr>
      <vt:lpstr>Specific learning Objectives </vt:lpstr>
      <vt:lpstr>PowerPoint Presentation</vt:lpstr>
      <vt:lpstr>PowerPoint Presentation</vt:lpstr>
      <vt:lpstr>PINS AND TENSILE STRENGTH</vt:lpstr>
      <vt:lpstr>ANATOMICAL ASPECTS OF PIN RETAINED RESTORATIONS</vt:lpstr>
      <vt:lpstr>PowerPoint Presentation</vt:lpstr>
      <vt:lpstr>PowerPoint Presentation</vt:lpstr>
      <vt:lpstr>PowerPoint Presentation</vt:lpstr>
      <vt:lpstr>PowerPoint Presentation</vt:lpstr>
      <vt:lpstr> MECHANO-ANATOMICAL PRINCIPLES FOR PIN PLACEMENT</vt:lpstr>
      <vt:lpstr> Maxillary Central incisors</vt:lpstr>
      <vt:lpstr>MAXILLARY LATERAL INCISORS</vt:lpstr>
      <vt:lpstr>Maxillary cuspid</vt:lpstr>
      <vt:lpstr>MAXILLARY FIRST BICUSPID</vt:lpstr>
      <vt:lpstr>Maxillary second premolar</vt:lpstr>
      <vt:lpstr>MAXILLARY FIRST  MOLAR </vt:lpstr>
      <vt:lpstr>PowerPoint Presentation</vt:lpstr>
      <vt:lpstr>PowerPoint Presentation</vt:lpstr>
      <vt:lpstr>PowerPoint Presentation</vt:lpstr>
      <vt:lpstr>MANDIBULAR CENTRAL INCISORS</vt:lpstr>
      <vt:lpstr>PowerPoint Presentation</vt:lpstr>
      <vt:lpstr>MANDIBULAR LATERAL INCISORS</vt:lpstr>
      <vt:lpstr>MANDIBULAR CUSPID</vt:lpstr>
      <vt:lpstr>MANDIBULAR FIRST BICUSPID</vt:lpstr>
      <vt:lpstr>MANDIBULAR SECOND PREMOLAR</vt:lpstr>
      <vt:lpstr>MANDIBULAR FIRST MOLARS</vt:lpstr>
      <vt:lpstr>PowerPoint Presentation</vt:lpstr>
      <vt:lpstr>PowerPoint Presentation</vt:lpstr>
      <vt:lpstr>PowerPoint Presentation</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2</cp:revision>
  <dcterms:created xsi:type="dcterms:W3CDTF">2023-04-18T04:26:03Z</dcterms:created>
  <dcterms:modified xsi:type="dcterms:W3CDTF">2023-04-18T15:36:59Z</dcterms:modified>
</cp:coreProperties>
</file>